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Lst>
  <p:sldSz cx="18288000" cy="10287000"/>
  <p:notesSz cx="6858000" cy="9144000"/>
  <p:embeddedFontLst>
    <p:embeddedFont>
      <p:font typeface="Barlow" panose="00000500000000000000" pitchFamily="2" charset="0"/>
      <p:regular r:id="rId53"/>
    </p:embeddedFont>
    <p:embeddedFont>
      <p:font typeface="Barlow Bold" panose="00000800000000000000" charset="0"/>
      <p:regular r:id="rId54"/>
    </p:embeddedFont>
    <p:embeddedFont>
      <p:font typeface="Barlow Condensed Semi-Bold" panose="020B0604020202020204" charset="0"/>
      <p:regular r:id="rId55"/>
    </p:embeddedFont>
    <p:embeddedFont>
      <p:font typeface="Barlow Light" panose="00000400000000000000" pitchFamily="2" charset="0"/>
      <p:regular r:id="rId56"/>
    </p:embeddedFont>
    <p:embeddedFont>
      <p:font typeface="Barlow Semi-Bold" panose="020B0604020202020204" charset="0"/>
      <p:regular r:id="rId5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1349"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203325"/>
            <a:ext cx="11113882" cy="3940175"/>
          </a:xfrm>
          <a:prstGeom prst="rect">
            <a:avLst/>
          </a:prstGeom>
        </p:spPr>
        <p:txBody>
          <a:bodyPr lIns="0" tIns="0" rIns="0" bIns="0" rtlCol="0" anchor="t">
            <a:spAutoFit/>
          </a:bodyPr>
          <a:lstStyle/>
          <a:p>
            <a:pPr>
              <a:lnSpc>
                <a:spcPts val="15399"/>
              </a:lnSpc>
            </a:pPr>
            <a:r>
              <a:rPr lang="en-US" sz="13999">
                <a:solidFill>
                  <a:srgbClr val="FFFFFF"/>
                </a:solidFill>
                <a:latin typeface="Barlow Condensed Semi-Bold"/>
              </a:rPr>
              <a:t>CHICAGO CRIME</a:t>
            </a:r>
            <a:r>
              <a:rPr lang="en-US" sz="13999">
                <a:solidFill>
                  <a:srgbClr val="7EC0DA"/>
                </a:solidFill>
                <a:latin typeface="Barlow Condensed Semi-Bold"/>
              </a:rPr>
              <a:t> DATA ANALYSIS</a:t>
            </a:r>
          </a:p>
        </p:txBody>
      </p:sp>
      <p:sp>
        <p:nvSpPr>
          <p:cNvPr id="3" name="TextBox 3"/>
          <p:cNvSpPr txBox="1"/>
          <p:nvPr/>
        </p:nvSpPr>
        <p:spPr>
          <a:xfrm>
            <a:off x="1028700" y="8427377"/>
            <a:ext cx="9314496" cy="573405"/>
          </a:xfrm>
          <a:prstGeom prst="rect">
            <a:avLst/>
          </a:prstGeom>
        </p:spPr>
        <p:txBody>
          <a:bodyPr lIns="0" tIns="0" rIns="0" bIns="0" rtlCol="0" anchor="t">
            <a:spAutoFit/>
          </a:bodyPr>
          <a:lstStyle/>
          <a:p>
            <a:pPr>
              <a:lnSpc>
                <a:spcPts val="4620"/>
              </a:lnSpc>
              <a:spcBef>
                <a:spcPct val="0"/>
              </a:spcBef>
            </a:pPr>
            <a:r>
              <a:rPr lang="en-US" sz="3300">
                <a:solidFill>
                  <a:srgbClr val="FFFFFF"/>
                </a:solidFill>
                <a:latin typeface="Barlow Light"/>
              </a:rPr>
              <a:t>By - Divyanshu Jaimini</a:t>
            </a:r>
          </a:p>
        </p:txBody>
      </p:sp>
      <p:sp>
        <p:nvSpPr>
          <p:cNvPr id="4" name="TextBox 4"/>
          <p:cNvSpPr txBox="1"/>
          <p:nvPr/>
        </p:nvSpPr>
        <p:spPr>
          <a:xfrm>
            <a:off x="1028700" y="8970302"/>
            <a:ext cx="9314496" cy="573405"/>
          </a:xfrm>
          <a:prstGeom prst="rect">
            <a:avLst/>
          </a:prstGeom>
        </p:spPr>
        <p:txBody>
          <a:bodyPr lIns="0" tIns="0" rIns="0" bIns="0" rtlCol="0" anchor="t">
            <a:spAutoFit/>
          </a:bodyPr>
          <a:lstStyle/>
          <a:p>
            <a:pPr>
              <a:lnSpc>
                <a:spcPts val="4620"/>
              </a:lnSpc>
              <a:spcBef>
                <a:spcPct val="0"/>
              </a:spcBef>
            </a:pPr>
            <a:r>
              <a:rPr lang="en-US" sz="3300">
                <a:solidFill>
                  <a:srgbClr val="FFFFFF"/>
                </a:solidFill>
                <a:latin typeface="Barlow Light"/>
              </a:rPr>
              <a:t>03-03-2024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019175"/>
            <a:ext cx="15597945" cy="1466850"/>
          </a:xfrm>
          <a:prstGeom prst="rect">
            <a:avLst/>
          </a:prstGeom>
        </p:spPr>
        <p:txBody>
          <a:bodyPr lIns="0" tIns="0" rIns="0" bIns="0" rtlCol="0" anchor="t">
            <a:spAutoFit/>
          </a:bodyPr>
          <a:lstStyle/>
          <a:p>
            <a:pPr>
              <a:lnSpc>
                <a:spcPts val="11519"/>
              </a:lnSpc>
            </a:pPr>
            <a:r>
              <a:rPr lang="en-US" sz="9600">
                <a:solidFill>
                  <a:srgbClr val="FFFFFF"/>
                </a:solidFill>
                <a:latin typeface="Barlow Semi-Bold"/>
              </a:rPr>
              <a:t>Data Description</a:t>
            </a:r>
          </a:p>
        </p:txBody>
      </p:sp>
      <p:sp>
        <p:nvSpPr>
          <p:cNvPr id="3" name="TextBox 3"/>
          <p:cNvSpPr txBox="1"/>
          <p:nvPr/>
        </p:nvSpPr>
        <p:spPr>
          <a:xfrm>
            <a:off x="1028700" y="2787272"/>
            <a:ext cx="16953038" cy="7054215"/>
          </a:xfrm>
          <a:prstGeom prst="rect">
            <a:avLst/>
          </a:prstGeom>
        </p:spPr>
        <p:txBody>
          <a:bodyPr lIns="0" tIns="0" rIns="0" bIns="0" rtlCol="0" anchor="t">
            <a:spAutoFit/>
          </a:bodyPr>
          <a:lstStyle/>
          <a:p>
            <a:pPr marL="755651" lvl="1" indent="-377825">
              <a:lnSpc>
                <a:spcPts val="4305"/>
              </a:lnSpc>
              <a:buFont typeface="Arial"/>
              <a:buChar char="•"/>
            </a:pPr>
            <a:r>
              <a:rPr lang="en-US" sz="3500">
                <a:solidFill>
                  <a:srgbClr val="FFFFFF"/>
                </a:solidFill>
                <a:latin typeface="Barlow Semi-Bold"/>
              </a:rPr>
              <a:t>District: </a:t>
            </a:r>
            <a:r>
              <a:rPr lang="en-US" sz="3500">
                <a:solidFill>
                  <a:srgbClr val="FFFFFF"/>
                </a:solidFill>
                <a:latin typeface="Barlow"/>
              </a:rPr>
              <a:t>The police district where the incident occurred.</a:t>
            </a:r>
          </a:p>
          <a:p>
            <a:pPr marL="755651" lvl="1" indent="-377825">
              <a:lnSpc>
                <a:spcPts val="4305"/>
              </a:lnSpc>
              <a:buFont typeface="Arial"/>
              <a:buChar char="•"/>
            </a:pPr>
            <a:r>
              <a:rPr lang="en-US" sz="3500">
                <a:solidFill>
                  <a:srgbClr val="FFFFFF"/>
                </a:solidFill>
                <a:latin typeface="Barlow Semi-Bold"/>
              </a:rPr>
              <a:t>Ward: </a:t>
            </a:r>
            <a:r>
              <a:rPr lang="en-US" sz="3500">
                <a:solidFill>
                  <a:srgbClr val="FFFFFF"/>
                </a:solidFill>
                <a:latin typeface="Barlow"/>
              </a:rPr>
              <a:t>The city ward where the incident occurred.</a:t>
            </a:r>
          </a:p>
          <a:p>
            <a:pPr marL="755651" lvl="1" indent="-377825">
              <a:lnSpc>
                <a:spcPts val="4305"/>
              </a:lnSpc>
              <a:buFont typeface="Arial"/>
              <a:buChar char="•"/>
            </a:pPr>
            <a:r>
              <a:rPr lang="en-US" sz="3500">
                <a:solidFill>
                  <a:srgbClr val="FFFFFF"/>
                </a:solidFill>
                <a:latin typeface="Barlow Semi-Bold"/>
              </a:rPr>
              <a:t>Community Area: </a:t>
            </a:r>
            <a:r>
              <a:rPr lang="en-US" sz="3500">
                <a:solidFill>
                  <a:srgbClr val="FFFFFF"/>
                </a:solidFill>
                <a:latin typeface="Barlow"/>
              </a:rPr>
              <a:t>The community area number where the incident occurred.</a:t>
            </a:r>
          </a:p>
          <a:p>
            <a:pPr marL="755651" lvl="1" indent="-377825">
              <a:lnSpc>
                <a:spcPts val="4305"/>
              </a:lnSpc>
              <a:buFont typeface="Arial"/>
              <a:buChar char="•"/>
            </a:pPr>
            <a:r>
              <a:rPr lang="en-US" sz="3500">
                <a:solidFill>
                  <a:srgbClr val="FFFFFF"/>
                </a:solidFill>
                <a:latin typeface="Barlow Semi-Bold"/>
              </a:rPr>
              <a:t>FBI Code: </a:t>
            </a:r>
            <a:r>
              <a:rPr lang="en-US" sz="3500">
                <a:solidFill>
                  <a:srgbClr val="FFFFFF"/>
                </a:solidFill>
                <a:latin typeface="Barlow"/>
              </a:rPr>
              <a:t>The code used by the FBI to categorize crimes.</a:t>
            </a:r>
          </a:p>
          <a:p>
            <a:pPr marL="755651" lvl="1" indent="-377825">
              <a:lnSpc>
                <a:spcPts val="4305"/>
              </a:lnSpc>
              <a:buFont typeface="Arial"/>
              <a:buChar char="•"/>
            </a:pPr>
            <a:r>
              <a:rPr lang="en-US" sz="3500">
                <a:solidFill>
                  <a:srgbClr val="FFFFFF"/>
                </a:solidFill>
                <a:latin typeface="Barlow Semi-Bold"/>
              </a:rPr>
              <a:t>X Coordinate: </a:t>
            </a:r>
            <a:r>
              <a:rPr lang="en-US" sz="3500">
                <a:solidFill>
                  <a:srgbClr val="FFFFFF"/>
                </a:solidFill>
                <a:latin typeface="Barlow"/>
              </a:rPr>
              <a:t>The X coordinate location data for mapping the incident.</a:t>
            </a:r>
          </a:p>
          <a:p>
            <a:pPr marL="755651" lvl="1" indent="-377825">
              <a:lnSpc>
                <a:spcPts val="4305"/>
              </a:lnSpc>
              <a:buFont typeface="Arial"/>
              <a:buChar char="•"/>
            </a:pPr>
            <a:r>
              <a:rPr lang="en-US" sz="3500">
                <a:solidFill>
                  <a:srgbClr val="FFFFFF"/>
                </a:solidFill>
                <a:latin typeface="Barlow Semi-Bold"/>
              </a:rPr>
              <a:t>Y Coordinate: </a:t>
            </a:r>
            <a:r>
              <a:rPr lang="en-US" sz="3500">
                <a:solidFill>
                  <a:srgbClr val="FFFFFF"/>
                </a:solidFill>
                <a:latin typeface="Barlow"/>
              </a:rPr>
              <a:t>The Y coordinate location data for mapping the incident.</a:t>
            </a:r>
          </a:p>
          <a:p>
            <a:pPr marL="755651" lvl="1" indent="-377825">
              <a:lnSpc>
                <a:spcPts val="4305"/>
              </a:lnSpc>
              <a:buFont typeface="Arial"/>
              <a:buChar char="•"/>
            </a:pPr>
            <a:r>
              <a:rPr lang="en-US" sz="3500">
                <a:solidFill>
                  <a:srgbClr val="FFFFFF"/>
                </a:solidFill>
                <a:latin typeface="Barlow Semi-Bold"/>
              </a:rPr>
              <a:t>Year: </a:t>
            </a:r>
            <a:r>
              <a:rPr lang="en-US" sz="3500">
                <a:solidFill>
                  <a:srgbClr val="FFFFFF"/>
                </a:solidFill>
                <a:latin typeface="Barlow"/>
              </a:rPr>
              <a:t>The year when the incident was reported.</a:t>
            </a:r>
          </a:p>
          <a:p>
            <a:pPr marL="755651" lvl="1" indent="-377825">
              <a:lnSpc>
                <a:spcPts val="4305"/>
              </a:lnSpc>
              <a:buFont typeface="Arial"/>
              <a:buChar char="•"/>
            </a:pPr>
            <a:r>
              <a:rPr lang="en-US" sz="3500">
                <a:solidFill>
                  <a:srgbClr val="FFFFFF"/>
                </a:solidFill>
                <a:latin typeface="Barlow Semi-Bold"/>
              </a:rPr>
              <a:t>Updated On: </a:t>
            </a:r>
            <a:r>
              <a:rPr lang="en-US" sz="3500">
                <a:solidFill>
                  <a:srgbClr val="FFFFFF"/>
                </a:solidFill>
                <a:latin typeface="Barlow"/>
              </a:rPr>
              <a:t>The date and time when the case was last acted upon, either due to an arrest being made or the case being closed for lack of evidence.</a:t>
            </a:r>
          </a:p>
          <a:p>
            <a:pPr marL="755651" lvl="1" indent="-377825">
              <a:lnSpc>
                <a:spcPts val="4305"/>
              </a:lnSpc>
              <a:buFont typeface="Arial"/>
              <a:buChar char="•"/>
            </a:pPr>
            <a:r>
              <a:rPr lang="en-US" sz="3500">
                <a:solidFill>
                  <a:srgbClr val="FFFFFF"/>
                </a:solidFill>
                <a:latin typeface="Barlow Semi-Bold"/>
              </a:rPr>
              <a:t>Latitude: </a:t>
            </a:r>
            <a:r>
              <a:rPr lang="en-US" sz="3500">
                <a:solidFill>
                  <a:srgbClr val="FFFFFF"/>
                </a:solidFill>
                <a:latin typeface="Barlow"/>
              </a:rPr>
              <a:t>The latitude where the incident occurred.</a:t>
            </a:r>
          </a:p>
          <a:p>
            <a:pPr marL="755651" lvl="1" indent="-377825">
              <a:lnSpc>
                <a:spcPts val="4305"/>
              </a:lnSpc>
              <a:buFont typeface="Arial"/>
              <a:buChar char="•"/>
            </a:pPr>
            <a:r>
              <a:rPr lang="en-US" sz="3500">
                <a:solidFill>
                  <a:srgbClr val="FFFFFF"/>
                </a:solidFill>
                <a:latin typeface="Barlow Semi-Bold"/>
              </a:rPr>
              <a:t>Longitude: </a:t>
            </a:r>
            <a:r>
              <a:rPr lang="en-US" sz="3500">
                <a:solidFill>
                  <a:srgbClr val="FFFFFF"/>
                </a:solidFill>
                <a:latin typeface="Barlow"/>
              </a:rPr>
              <a:t>The longitude where the incident occurred.</a:t>
            </a:r>
          </a:p>
          <a:p>
            <a:pPr marL="755651" lvl="1" indent="-377825">
              <a:lnSpc>
                <a:spcPts val="4305"/>
              </a:lnSpc>
              <a:buFont typeface="Arial"/>
              <a:buChar char="•"/>
            </a:pPr>
            <a:r>
              <a:rPr lang="en-US" sz="3500">
                <a:solidFill>
                  <a:srgbClr val="FFFFFF"/>
                </a:solidFill>
                <a:latin typeface="Barlow Semi-Bold"/>
              </a:rPr>
              <a:t>Location: </a:t>
            </a:r>
            <a:r>
              <a:rPr lang="en-US" sz="3500">
                <a:solidFill>
                  <a:srgbClr val="FFFFFF"/>
                </a:solidFill>
                <a:latin typeface="Barlow"/>
              </a:rPr>
              <a:t>The specific latitude and longitude coordinates where the incident occurred.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180422"/>
            <a:ext cx="18068601" cy="9653850"/>
            <a:chOff x="0" y="0"/>
            <a:chExt cx="24091468" cy="12871800"/>
          </a:xfrm>
        </p:grpSpPr>
        <p:sp>
          <p:nvSpPr>
            <p:cNvPr id="3" name="TextBox 3"/>
            <p:cNvSpPr txBox="1"/>
            <p:nvPr/>
          </p:nvSpPr>
          <p:spPr>
            <a:xfrm>
              <a:off x="0" y="0"/>
              <a:ext cx="24091468" cy="2108200"/>
            </a:xfrm>
            <a:prstGeom prst="rect">
              <a:avLst/>
            </a:prstGeom>
          </p:spPr>
          <p:txBody>
            <a:bodyPr lIns="0" tIns="0" rIns="0" bIns="0" rtlCol="0" anchor="t">
              <a:spAutoFit/>
            </a:bodyPr>
            <a:lstStyle/>
            <a:p>
              <a:pPr>
                <a:lnSpc>
                  <a:spcPts val="12480"/>
                </a:lnSpc>
              </a:pPr>
              <a:r>
                <a:rPr lang="en-US" sz="10400">
                  <a:solidFill>
                    <a:srgbClr val="FFFFFF"/>
                  </a:solidFill>
                  <a:latin typeface="Barlow Condensed Semi-Bold"/>
                </a:rPr>
                <a:t>PHASE 2</a:t>
              </a:r>
            </a:p>
          </p:txBody>
        </p:sp>
        <p:sp>
          <p:nvSpPr>
            <p:cNvPr id="4" name="TextBox 4"/>
            <p:cNvSpPr txBox="1"/>
            <p:nvPr/>
          </p:nvSpPr>
          <p:spPr>
            <a:xfrm>
              <a:off x="0" y="3028030"/>
              <a:ext cx="19481044" cy="9843770"/>
            </a:xfrm>
            <a:prstGeom prst="rect">
              <a:avLst/>
            </a:prstGeom>
          </p:spPr>
          <p:txBody>
            <a:bodyPr lIns="0" tIns="0" rIns="0" bIns="0" rtlCol="0" anchor="t">
              <a:spAutoFit/>
            </a:bodyPr>
            <a:lstStyle/>
            <a:p>
              <a:pPr algn="just">
                <a:lnSpc>
                  <a:spcPts val="8400"/>
                </a:lnSpc>
              </a:pPr>
              <a:r>
                <a:rPr lang="en-US" sz="5600">
                  <a:solidFill>
                    <a:srgbClr val="FFFFFF"/>
                  </a:solidFill>
                  <a:latin typeface="Barlow Light"/>
                </a:rPr>
                <a:t>Now when we are done with understanding our problem statement and dataset, we will start cleaning our data. In this process we’ll remove any columns that are not necessary in achieving our goal and will also add some more calculated columns.</a:t>
              </a:r>
            </a:p>
            <a:p>
              <a:pPr algn="just">
                <a:lnSpc>
                  <a:spcPts val="8400"/>
                </a:lnSpc>
              </a:pPr>
              <a:endParaRPr lang="en-US" sz="5600">
                <a:solidFill>
                  <a:srgbClr val="FFFFFF"/>
                </a:solidFill>
                <a:latin typeface="Barlow Light"/>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019175"/>
            <a:ext cx="15597945" cy="1466850"/>
          </a:xfrm>
          <a:prstGeom prst="rect">
            <a:avLst/>
          </a:prstGeom>
        </p:spPr>
        <p:txBody>
          <a:bodyPr lIns="0" tIns="0" rIns="0" bIns="0" rtlCol="0" anchor="t">
            <a:spAutoFit/>
          </a:bodyPr>
          <a:lstStyle/>
          <a:p>
            <a:pPr>
              <a:lnSpc>
                <a:spcPts val="11519"/>
              </a:lnSpc>
            </a:pPr>
            <a:r>
              <a:rPr lang="en-US" sz="9600">
                <a:solidFill>
                  <a:srgbClr val="FFFFFF"/>
                </a:solidFill>
                <a:latin typeface="Barlow Semi-Bold"/>
              </a:rPr>
              <a:t>Data Cleaning</a:t>
            </a:r>
          </a:p>
        </p:txBody>
      </p:sp>
      <p:sp>
        <p:nvSpPr>
          <p:cNvPr id="3" name="TextBox 3"/>
          <p:cNvSpPr txBox="1"/>
          <p:nvPr/>
        </p:nvSpPr>
        <p:spPr>
          <a:xfrm>
            <a:off x="1028700" y="2787272"/>
            <a:ext cx="16953038" cy="6638607"/>
          </a:xfrm>
          <a:prstGeom prst="rect">
            <a:avLst/>
          </a:prstGeom>
        </p:spPr>
        <p:txBody>
          <a:bodyPr lIns="0" tIns="0" rIns="0" bIns="0" rtlCol="0" anchor="t">
            <a:spAutoFit/>
          </a:bodyPr>
          <a:lstStyle/>
          <a:p>
            <a:pPr marL="755651" lvl="1" indent="-377825">
              <a:lnSpc>
                <a:spcPts val="4305"/>
              </a:lnSpc>
              <a:buFont typeface="Arial"/>
              <a:buChar char="•"/>
            </a:pPr>
            <a:r>
              <a:rPr lang="en-US" sz="3500">
                <a:solidFill>
                  <a:srgbClr val="FFFFFF"/>
                </a:solidFill>
                <a:latin typeface="Barlow"/>
              </a:rPr>
              <a:t>Data cleaning is a crucial step in the data analysis process. It involves identifying and correcting errors or inconsistencies in your data to ensure accurate and reliable analysis.</a:t>
            </a:r>
          </a:p>
          <a:p>
            <a:pPr marL="755651" lvl="1" indent="-377825">
              <a:lnSpc>
                <a:spcPts val="4305"/>
              </a:lnSpc>
              <a:buFont typeface="Arial"/>
              <a:buChar char="•"/>
            </a:pPr>
            <a:r>
              <a:rPr lang="en-US" sz="3500">
                <a:solidFill>
                  <a:srgbClr val="FFFFFF"/>
                </a:solidFill>
                <a:latin typeface="Barlow"/>
              </a:rPr>
              <a:t>Data cleaning is performed on inconsistent data to obtain consistent and better result.</a:t>
            </a:r>
          </a:p>
          <a:p>
            <a:pPr marL="755651" lvl="1" indent="-377825">
              <a:lnSpc>
                <a:spcPts val="4305"/>
              </a:lnSpc>
              <a:buFont typeface="Arial"/>
              <a:buChar char="•"/>
            </a:pPr>
            <a:r>
              <a:rPr lang="en-US" sz="3500">
                <a:solidFill>
                  <a:srgbClr val="FFFFFF"/>
                </a:solidFill>
                <a:latin typeface="Barlow"/>
              </a:rPr>
              <a:t>In this dataset I removed columns like X-Coordinate and Y-Coordinate which are not used for fulfilling my goal set.</a:t>
            </a:r>
          </a:p>
          <a:p>
            <a:pPr marL="755651" lvl="1" indent="-377825">
              <a:lnSpc>
                <a:spcPts val="4550"/>
              </a:lnSpc>
              <a:buFont typeface="Arial"/>
              <a:buChar char="•"/>
            </a:pPr>
            <a:r>
              <a:rPr lang="en-US" sz="3500">
                <a:solidFill>
                  <a:srgbClr val="FFFFFF"/>
                </a:solidFill>
                <a:latin typeface="Barlow"/>
              </a:rPr>
              <a:t>I found null values in columns like wards, X Coordinate, Y Coordinate, Latitude, Longitude. I removed columns X Coordinate and Y Coordinate because according to me there were not needed in the analysis. I did not removed or changed null values in rest of the columns because it would affect the number of crimes reported which was not good for my analysis.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019175"/>
            <a:ext cx="15597945" cy="1466850"/>
          </a:xfrm>
          <a:prstGeom prst="rect">
            <a:avLst/>
          </a:prstGeom>
        </p:spPr>
        <p:txBody>
          <a:bodyPr lIns="0" tIns="0" rIns="0" bIns="0" rtlCol="0" anchor="t">
            <a:spAutoFit/>
          </a:bodyPr>
          <a:lstStyle/>
          <a:p>
            <a:pPr>
              <a:lnSpc>
                <a:spcPts val="11519"/>
              </a:lnSpc>
            </a:pPr>
            <a:r>
              <a:rPr lang="en-US" sz="9600">
                <a:solidFill>
                  <a:srgbClr val="FFFFFF"/>
                </a:solidFill>
                <a:latin typeface="Barlow Semi-Bold"/>
              </a:rPr>
              <a:t>Data Cleaning</a:t>
            </a:r>
          </a:p>
        </p:txBody>
      </p:sp>
      <p:sp>
        <p:nvSpPr>
          <p:cNvPr id="3" name="TextBox 3"/>
          <p:cNvSpPr txBox="1"/>
          <p:nvPr/>
        </p:nvSpPr>
        <p:spPr>
          <a:xfrm>
            <a:off x="1028700" y="2654228"/>
            <a:ext cx="16953038" cy="7296869"/>
          </a:xfrm>
          <a:prstGeom prst="rect">
            <a:avLst/>
          </a:prstGeom>
        </p:spPr>
        <p:txBody>
          <a:bodyPr lIns="0" tIns="0" rIns="0" bIns="0" rtlCol="0" anchor="t">
            <a:spAutoFit/>
          </a:bodyPr>
          <a:lstStyle/>
          <a:p>
            <a:pPr marL="755651" lvl="1" indent="-377825">
              <a:lnSpc>
                <a:spcPts val="4305"/>
              </a:lnSpc>
              <a:buFont typeface="Arial"/>
              <a:buChar char="•"/>
            </a:pPr>
            <a:r>
              <a:rPr lang="en-US" sz="3500" dirty="0">
                <a:solidFill>
                  <a:srgbClr val="FFFFFF"/>
                </a:solidFill>
                <a:latin typeface="Barlow"/>
              </a:rPr>
              <a:t>Firstly I separated the latitude and longitude from “Location” column using split feature in Power Query Editor and assigned them their own column namely “Latitude” and “Longitude” respectively. </a:t>
            </a:r>
          </a:p>
          <a:p>
            <a:pPr marL="755651" lvl="1" indent="-377825">
              <a:lnSpc>
                <a:spcPts val="4305"/>
              </a:lnSpc>
              <a:buFont typeface="Arial"/>
              <a:buChar char="•"/>
            </a:pPr>
            <a:r>
              <a:rPr lang="en-US" sz="3500" dirty="0">
                <a:solidFill>
                  <a:srgbClr val="FFFFFF"/>
                </a:solidFill>
                <a:latin typeface="Barlow"/>
              </a:rPr>
              <a:t>I also added column “Hour” and “Month” where I extracted hour and month respectively  from “Date” column using power query editor.</a:t>
            </a:r>
          </a:p>
          <a:p>
            <a:pPr marL="755651" lvl="1" indent="-377825">
              <a:lnSpc>
                <a:spcPts val="4550"/>
              </a:lnSpc>
              <a:buFont typeface="Arial"/>
              <a:buChar char="•"/>
            </a:pPr>
            <a:r>
              <a:rPr lang="en-US" sz="3500" dirty="0">
                <a:solidFill>
                  <a:srgbClr val="FFFFFF"/>
                </a:solidFill>
                <a:latin typeface="Barlow"/>
              </a:rPr>
              <a:t>In addition to “Hour” and “Month” column I also added a calculated column “Phase of day” in which I categorized the phase of the day when crime happened (i.e. early morning, morning, afternoon, evening, night and late night) using “Hour” column and DAX function SWITCH().</a:t>
            </a:r>
          </a:p>
          <a:p>
            <a:pPr marL="755651" lvl="1" indent="-377825">
              <a:lnSpc>
                <a:spcPts val="4305"/>
              </a:lnSpc>
              <a:buFont typeface="Arial"/>
              <a:buChar char="•"/>
            </a:pPr>
            <a:r>
              <a:rPr lang="en-US" sz="3500" dirty="0">
                <a:solidFill>
                  <a:srgbClr val="FFFFFF"/>
                </a:solidFill>
                <a:latin typeface="Barlow"/>
              </a:rPr>
              <a:t>I added “Solving time (in days)” by finding date difference between “Date” and “Updated On” using DAX function DATEDIFF().</a:t>
            </a:r>
          </a:p>
          <a:p>
            <a:pPr marL="755651" lvl="1" indent="-377825">
              <a:lnSpc>
                <a:spcPts val="4375"/>
              </a:lnSpc>
              <a:buFont typeface="Arial"/>
              <a:buChar char="•"/>
            </a:pPr>
            <a:r>
              <a:rPr lang="en-US" sz="3500" dirty="0">
                <a:solidFill>
                  <a:srgbClr val="FFFFFF"/>
                </a:solidFill>
                <a:latin typeface="Barlow"/>
              </a:rPr>
              <a:t>I also added “Domestic Crimes in District 8” in which I flagged records where domestic crimes happened in district 8, I used DAX function IF() for that.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395481" y="5143500"/>
            <a:ext cx="8947240" cy="4517202"/>
          </a:xfrm>
          <a:custGeom>
            <a:avLst/>
            <a:gdLst/>
            <a:ahLst/>
            <a:cxnLst/>
            <a:rect l="l" t="t" r="r" b="b"/>
            <a:pathLst>
              <a:path w="8947240" h="4517202">
                <a:moveTo>
                  <a:pt x="0" y="0"/>
                </a:moveTo>
                <a:lnTo>
                  <a:pt x="8947239" y="0"/>
                </a:lnTo>
                <a:lnTo>
                  <a:pt x="8947239" y="4517202"/>
                </a:lnTo>
                <a:lnTo>
                  <a:pt x="0" y="4517202"/>
                </a:lnTo>
                <a:lnTo>
                  <a:pt x="0" y="0"/>
                </a:lnTo>
                <a:close/>
              </a:path>
            </a:pathLst>
          </a:custGeom>
          <a:blipFill>
            <a:blip r:embed="rId2"/>
            <a:stretch>
              <a:fillRect t="-583" b="-583"/>
            </a:stretch>
          </a:blipFill>
        </p:spPr>
        <p:txBody>
          <a:bodyPr/>
          <a:lstStyle/>
          <a:p>
            <a:endParaRPr lang="en-IN"/>
          </a:p>
        </p:txBody>
      </p:sp>
      <p:sp>
        <p:nvSpPr>
          <p:cNvPr id="3" name="Freeform 3"/>
          <p:cNvSpPr/>
          <p:nvPr/>
        </p:nvSpPr>
        <p:spPr>
          <a:xfrm>
            <a:off x="9342720" y="5143500"/>
            <a:ext cx="8549799" cy="4517202"/>
          </a:xfrm>
          <a:custGeom>
            <a:avLst/>
            <a:gdLst/>
            <a:ahLst/>
            <a:cxnLst/>
            <a:rect l="l" t="t" r="r" b="b"/>
            <a:pathLst>
              <a:path w="8549799" h="4517202">
                <a:moveTo>
                  <a:pt x="0" y="0"/>
                </a:moveTo>
                <a:lnTo>
                  <a:pt x="8549799" y="0"/>
                </a:lnTo>
                <a:lnTo>
                  <a:pt x="8549799" y="4517202"/>
                </a:lnTo>
                <a:lnTo>
                  <a:pt x="0" y="4517202"/>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19175"/>
            <a:ext cx="15597945" cy="1466850"/>
          </a:xfrm>
          <a:prstGeom prst="rect">
            <a:avLst/>
          </a:prstGeom>
        </p:spPr>
        <p:txBody>
          <a:bodyPr lIns="0" tIns="0" rIns="0" bIns="0" rtlCol="0" anchor="t">
            <a:spAutoFit/>
          </a:bodyPr>
          <a:lstStyle/>
          <a:p>
            <a:pPr>
              <a:lnSpc>
                <a:spcPts val="11519"/>
              </a:lnSpc>
            </a:pPr>
            <a:r>
              <a:rPr lang="en-US" sz="9600">
                <a:solidFill>
                  <a:srgbClr val="FFFFFF"/>
                </a:solidFill>
                <a:latin typeface="Barlow Semi-Bold"/>
              </a:rPr>
              <a:t>Data Cleaning</a:t>
            </a:r>
          </a:p>
        </p:txBody>
      </p:sp>
      <p:sp>
        <p:nvSpPr>
          <p:cNvPr id="5" name="TextBox 5"/>
          <p:cNvSpPr txBox="1"/>
          <p:nvPr/>
        </p:nvSpPr>
        <p:spPr>
          <a:xfrm>
            <a:off x="1028700" y="2888617"/>
            <a:ext cx="12407370" cy="743712"/>
          </a:xfrm>
          <a:prstGeom prst="rect">
            <a:avLst/>
          </a:prstGeom>
        </p:spPr>
        <p:txBody>
          <a:bodyPr lIns="0" tIns="0" rIns="0" bIns="0" rtlCol="0" anchor="t">
            <a:spAutoFit/>
          </a:bodyPr>
          <a:lstStyle/>
          <a:p>
            <a:pPr>
              <a:lnSpc>
                <a:spcPts val="5904"/>
              </a:lnSpc>
            </a:pPr>
            <a:r>
              <a:rPr lang="en-US" sz="4800">
                <a:solidFill>
                  <a:srgbClr val="FFFFFF"/>
                </a:solidFill>
                <a:latin typeface="Barlow"/>
              </a:rPr>
              <a:t>Image shown below is the data after cleaning it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180422"/>
            <a:ext cx="18068601" cy="8587050"/>
            <a:chOff x="0" y="0"/>
            <a:chExt cx="24091468" cy="11449400"/>
          </a:xfrm>
        </p:grpSpPr>
        <p:sp>
          <p:nvSpPr>
            <p:cNvPr id="3" name="TextBox 3"/>
            <p:cNvSpPr txBox="1"/>
            <p:nvPr/>
          </p:nvSpPr>
          <p:spPr>
            <a:xfrm>
              <a:off x="0" y="0"/>
              <a:ext cx="24091468" cy="2108200"/>
            </a:xfrm>
            <a:prstGeom prst="rect">
              <a:avLst/>
            </a:prstGeom>
          </p:spPr>
          <p:txBody>
            <a:bodyPr lIns="0" tIns="0" rIns="0" bIns="0" rtlCol="0" anchor="t">
              <a:spAutoFit/>
            </a:bodyPr>
            <a:lstStyle/>
            <a:p>
              <a:pPr>
                <a:lnSpc>
                  <a:spcPts val="12480"/>
                </a:lnSpc>
              </a:pPr>
              <a:r>
                <a:rPr lang="en-US" sz="10400">
                  <a:solidFill>
                    <a:srgbClr val="FFFFFF"/>
                  </a:solidFill>
                  <a:latin typeface="Barlow Condensed Semi-Bold"/>
                </a:rPr>
                <a:t>PHASE 3</a:t>
              </a:r>
            </a:p>
          </p:txBody>
        </p:sp>
        <p:sp>
          <p:nvSpPr>
            <p:cNvPr id="4" name="TextBox 4"/>
            <p:cNvSpPr txBox="1"/>
            <p:nvPr/>
          </p:nvSpPr>
          <p:spPr>
            <a:xfrm>
              <a:off x="0" y="3028030"/>
              <a:ext cx="19481044" cy="8421370"/>
            </a:xfrm>
            <a:prstGeom prst="rect">
              <a:avLst/>
            </a:prstGeom>
          </p:spPr>
          <p:txBody>
            <a:bodyPr lIns="0" tIns="0" rIns="0" bIns="0" rtlCol="0" anchor="t">
              <a:spAutoFit/>
            </a:bodyPr>
            <a:lstStyle/>
            <a:p>
              <a:pPr algn="just">
                <a:lnSpc>
                  <a:spcPts val="8400"/>
                </a:lnSpc>
              </a:pPr>
              <a:r>
                <a:rPr lang="en-US" sz="5600">
                  <a:solidFill>
                    <a:srgbClr val="FFFFFF"/>
                  </a:solidFill>
                  <a:latin typeface="Barlow Light"/>
                </a:rPr>
                <a:t>After cleaning our dataset we have our desired data on which we will perform our analysis using Power BI functionalities and DAX formulas, in this process we’ll get many important indicators  which can help us in reaching our goal.</a:t>
              </a:r>
            </a:p>
            <a:p>
              <a:pPr algn="just">
                <a:lnSpc>
                  <a:spcPts val="8400"/>
                </a:lnSpc>
              </a:pPr>
              <a:endParaRPr lang="en-US" sz="5600">
                <a:solidFill>
                  <a:srgbClr val="FFFFFF"/>
                </a:solidFill>
                <a:latin typeface="Barlow Light"/>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019175"/>
            <a:ext cx="15597945" cy="1466850"/>
          </a:xfrm>
          <a:prstGeom prst="rect">
            <a:avLst/>
          </a:prstGeom>
        </p:spPr>
        <p:txBody>
          <a:bodyPr lIns="0" tIns="0" rIns="0" bIns="0" rtlCol="0" anchor="t">
            <a:spAutoFit/>
          </a:bodyPr>
          <a:lstStyle/>
          <a:p>
            <a:pPr>
              <a:lnSpc>
                <a:spcPts val="11519"/>
              </a:lnSpc>
            </a:pPr>
            <a:r>
              <a:rPr lang="en-US" sz="9600">
                <a:solidFill>
                  <a:srgbClr val="FFFFFF"/>
                </a:solidFill>
                <a:latin typeface="Barlow Semi-Bold"/>
              </a:rPr>
              <a:t>DAX Formulas:</a:t>
            </a:r>
          </a:p>
        </p:txBody>
      </p:sp>
      <p:sp>
        <p:nvSpPr>
          <p:cNvPr id="3" name="TextBox 3"/>
          <p:cNvSpPr txBox="1"/>
          <p:nvPr/>
        </p:nvSpPr>
        <p:spPr>
          <a:xfrm>
            <a:off x="1028700" y="2768222"/>
            <a:ext cx="16953038" cy="7069455"/>
          </a:xfrm>
          <a:prstGeom prst="rect">
            <a:avLst/>
          </a:prstGeom>
        </p:spPr>
        <p:txBody>
          <a:bodyPr lIns="0" tIns="0" rIns="0" bIns="0" rtlCol="0" anchor="t">
            <a:spAutoFit/>
          </a:bodyPr>
          <a:lstStyle/>
          <a:p>
            <a:pPr marL="777240" lvl="1" indent="-388620">
              <a:lnSpc>
                <a:spcPts val="4680"/>
              </a:lnSpc>
              <a:buFont typeface="Arial"/>
              <a:buChar char="•"/>
            </a:pPr>
            <a:r>
              <a:rPr lang="en-US" sz="3600">
                <a:solidFill>
                  <a:srgbClr val="FFFFFF"/>
                </a:solidFill>
                <a:latin typeface="Barlow"/>
              </a:rPr>
              <a:t>DAX (Data Analysis Expressions) is a formula language used in Power BI for data modeling and analysis.</a:t>
            </a:r>
          </a:p>
          <a:p>
            <a:pPr marL="777240" lvl="1" indent="-388620">
              <a:lnSpc>
                <a:spcPts val="4680"/>
              </a:lnSpc>
              <a:buFont typeface="Arial"/>
              <a:buChar char="•"/>
            </a:pPr>
            <a:r>
              <a:rPr lang="en-US" sz="3600">
                <a:solidFill>
                  <a:srgbClr val="FFFFFF"/>
                </a:solidFill>
                <a:latin typeface="Barlow"/>
              </a:rPr>
              <a:t>DAX formulas calculate values for calculated columns, measures, and calculated tables in the Power BI data model.</a:t>
            </a:r>
          </a:p>
          <a:p>
            <a:pPr marL="777240" lvl="1" indent="-388620">
              <a:lnSpc>
                <a:spcPts val="4680"/>
              </a:lnSpc>
              <a:buFont typeface="Arial"/>
              <a:buChar char="•"/>
            </a:pPr>
            <a:r>
              <a:rPr lang="en-US" sz="3600">
                <a:solidFill>
                  <a:srgbClr val="FFFFFF"/>
                </a:solidFill>
                <a:latin typeface="Barlow"/>
              </a:rPr>
              <a:t>DAX offers a wide range of functions for data manipulation, aggregation, filtering, and calculations.</a:t>
            </a:r>
          </a:p>
          <a:p>
            <a:pPr marL="777240" lvl="1" indent="-388620">
              <a:lnSpc>
                <a:spcPts val="4680"/>
              </a:lnSpc>
              <a:buFont typeface="Arial"/>
              <a:buChar char="•"/>
            </a:pPr>
            <a:r>
              <a:rPr lang="en-US" sz="3600">
                <a:solidFill>
                  <a:srgbClr val="FFFFFF"/>
                </a:solidFill>
                <a:latin typeface="Barlow"/>
              </a:rPr>
              <a:t>DAX formulas follow a syntax similar to Excel formulas, using functions, operators, and references to columns and tables.</a:t>
            </a:r>
          </a:p>
          <a:p>
            <a:pPr marL="777240" lvl="1" indent="-388620">
              <a:lnSpc>
                <a:spcPts val="4680"/>
              </a:lnSpc>
              <a:buFont typeface="Arial"/>
              <a:buChar char="•"/>
            </a:pPr>
            <a:r>
              <a:rPr lang="en-US" sz="3600">
                <a:solidFill>
                  <a:srgbClr val="FFFFFF"/>
                </a:solidFill>
                <a:latin typeface="Barlow"/>
              </a:rPr>
              <a:t>DAX formulas evaluate data within different contexts, such as row context and filter context, to perform calculations dynamically.</a:t>
            </a:r>
          </a:p>
          <a:p>
            <a:pPr marL="777240" lvl="1" indent="-388620">
              <a:lnSpc>
                <a:spcPts val="4680"/>
              </a:lnSpc>
              <a:buFont typeface="Arial"/>
              <a:buChar char="•"/>
            </a:pPr>
            <a:r>
              <a:rPr lang="en-US" sz="3600">
                <a:solidFill>
                  <a:srgbClr val="FFFFFF"/>
                </a:solidFill>
                <a:latin typeface="Barlow"/>
              </a:rPr>
              <a:t>Efficient DAX formulas are crucial for optimizing Power BI performance, especially in large datasets or complex models.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019175"/>
            <a:ext cx="15597945" cy="1466850"/>
          </a:xfrm>
          <a:prstGeom prst="rect">
            <a:avLst/>
          </a:prstGeom>
        </p:spPr>
        <p:txBody>
          <a:bodyPr lIns="0" tIns="0" rIns="0" bIns="0" rtlCol="0" anchor="t">
            <a:spAutoFit/>
          </a:bodyPr>
          <a:lstStyle/>
          <a:p>
            <a:pPr>
              <a:lnSpc>
                <a:spcPts val="11519"/>
              </a:lnSpc>
            </a:pPr>
            <a:r>
              <a:rPr lang="en-US" sz="9600">
                <a:solidFill>
                  <a:srgbClr val="FFFFFF"/>
                </a:solidFill>
                <a:latin typeface="Barlow Semi-Bold"/>
              </a:rPr>
              <a:t>Power BI Visualizations:</a:t>
            </a:r>
          </a:p>
        </p:txBody>
      </p:sp>
      <p:sp>
        <p:nvSpPr>
          <p:cNvPr id="3" name="TextBox 3"/>
          <p:cNvSpPr txBox="1"/>
          <p:nvPr/>
        </p:nvSpPr>
        <p:spPr>
          <a:xfrm>
            <a:off x="1028700" y="2768222"/>
            <a:ext cx="16953038" cy="7069455"/>
          </a:xfrm>
          <a:prstGeom prst="rect">
            <a:avLst/>
          </a:prstGeom>
        </p:spPr>
        <p:txBody>
          <a:bodyPr lIns="0" tIns="0" rIns="0" bIns="0" rtlCol="0" anchor="t">
            <a:spAutoFit/>
          </a:bodyPr>
          <a:lstStyle/>
          <a:p>
            <a:pPr marL="777240" lvl="1" indent="-388620">
              <a:lnSpc>
                <a:spcPts val="4680"/>
              </a:lnSpc>
              <a:buFont typeface="Arial"/>
              <a:buChar char="•"/>
            </a:pPr>
            <a:r>
              <a:rPr lang="en-US" sz="3600">
                <a:solidFill>
                  <a:srgbClr val="FFFFFF"/>
                </a:solidFill>
                <a:latin typeface="Barlow"/>
              </a:rPr>
              <a:t>Power BI offers various visualization types, including bar charts, line charts, pie charts, maps, tables, and more.</a:t>
            </a:r>
          </a:p>
          <a:p>
            <a:pPr marL="777240" lvl="1" indent="-388620">
              <a:lnSpc>
                <a:spcPts val="4680"/>
              </a:lnSpc>
              <a:buFont typeface="Arial"/>
              <a:buChar char="•"/>
            </a:pPr>
            <a:r>
              <a:rPr lang="en-US" sz="3600">
                <a:solidFill>
                  <a:srgbClr val="FFFFFF"/>
                </a:solidFill>
                <a:latin typeface="Barlow"/>
              </a:rPr>
              <a:t>Visualizations in Power BI are interactive, allowing users to drill down, filter, and explore data dynamically.</a:t>
            </a:r>
          </a:p>
          <a:p>
            <a:pPr marL="777240" lvl="1" indent="-388620">
              <a:lnSpc>
                <a:spcPts val="4680"/>
              </a:lnSpc>
              <a:buFont typeface="Arial"/>
              <a:buChar char="•"/>
            </a:pPr>
            <a:r>
              <a:rPr lang="en-US" sz="3600">
                <a:solidFill>
                  <a:srgbClr val="FFFFFF"/>
                </a:solidFill>
                <a:latin typeface="Barlow"/>
              </a:rPr>
              <a:t>Users can customize visualizations with formatting options, colors, titles, legends, and annotations to improve clarity and aesthetics.</a:t>
            </a:r>
          </a:p>
          <a:p>
            <a:pPr marL="777240" lvl="1" indent="-388620">
              <a:lnSpc>
                <a:spcPts val="4680"/>
              </a:lnSpc>
              <a:buFont typeface="Arial"/>
              <a:buChar char="•"/>
            </a:pPr>
            <a:r>
              <a:rPr lang="en-US" sz="3600">
                <a:solidFill>
                  <a:srgbClr val="FFFFFF"/>
                </a:solidFill>
                <a:latin typeface="Barlow"/>
              </a:rPr>
              <a:t>Power BI visualizations seamlessly integrate with data models, allowing users to create insightful dashboards and reports.</a:t>
            </a:r>
          </a:p>
          <a:p>
            <a:pPr marL="777240" lvl="1" indent="-388620">
              <a:lnSpc>
                <a:spcPts val="4680"/>
              </a:lnSpc>
              <a:buFont typeface="Arial"/>
              <a:buChar char="•"/>
            </a:pPr>
            <a:r>
              <a:rPr lang="en-US" sz="3600">
                <a:solidFill>
                  <a:srgbClr val="FFFFFF"/>
                </a:solidFill>
                <a:latin typeface="Barlow"/>
              </a:rPr>
              <a:t>Visualizations help users identify trends, patterns, and outliers in data, enabling data-driven decision-making and analysis.</a:t>
            </a:r>
          </a:p>
          <a:p>
            <a:pPr marL="777240" lvl="1" indent="-388620">
              <a:lnSpc>
                <a:spcPts val="4680"/>
              </a:lnSpc>
              <a:buFont typeface="Arial"/>
              <a:buChar char="•"/>
            </a:pPr>
            <a:r>
              <a:rPr lang="en-US" sz="3600">
                <a:solidFill>
                  <a:srgbClr val="FFFFFF"/>
                </a:solidFill>
                <a:latin typeface="Barlow"/>
              </a:rPr>
              <a:t>Power BI visualizations can be shared with stakeholders through reports, dashboards, or embedded into websites or applications for broader consumption.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019175"/>
            <a:ext cx="15597945" cy="1466850"/>
          </a:xfrm>
          <a:prstGeom prst="rect">
            <a:avLst/>
          </a:prstGeom>
        </p:spPr>
        <p:txBody>
          <a:bodyPr lIns="0" tIns="0" rIns="0" bIns="0" rtlCol="0" anchor="t">
            <a:spAutoFit/>
          </a:bodyPr>
          <a:lstStyle/>
          <a:p>
            <a:pPr>
              <a:lnSpc>
                <a:spcPts val="11519"/>
              </a:lnSpc>
            </a:pPr>
            <a:r>
              <a:rPr lang="en-US" sz="9600" dirty="0">
                <a:solidFill>
                  <a:srgbClr val="FFFFFF"/>
                </a:solidFill>
                <a:latin typeface="Barlow Semi-Bold"/>
              </a:rPr>
              <a:t>Data Analysis:</a:t>
            </a:r>
          </a:p>
        </p:txBody>
      </p:sp>
      <p:sp>
        <p:nvSpPr>
          <p:cNvPr id="3" name="TextBox 3"/>
          <p:cNvSpPr txBox="1"/>
          <p:nvPr/>
        </p:nvSpPr>
        <p:spPr>
          <a:xfrm>
            <a:off x="1028700" y="2768222"/>
            <a:ext cx="16953038" cy="7069455"/>
          </a:xfrm>
          <a:prstGeom prst="rect">
            <a:avLst/>
          </a:prstGeom>
        </p:spPr>
        <p:txBody>
          <a:bodyPr lIns="0" tIns="0" rIns="0" bIns="0" rtlCol="0" anchor="t">
            <a:spAutoFit/>
          </a:bodyPr>
          <a:lstStyle/>
          <a:p>
            <a:pPr marL="777240" lvl="1" indent="-388620">
              <a:lnSpc>
                <a:spcPts val="4680"/>
              </a:lnSpc>
              <a:buFont typeface="Arial"/>
              <a:buChar char="•"/>
            </a:pPr>
            <a:r>
              <a:rPr lang="en-US" sz="3600" dirty="0">
                <a:solidFill>
                  <a:srgbClr val="FFFFFF"/>
                </a:solidFill>
                <a:latin typeface="Barlow"/>
              </a:rPr>
              <a:t>In this analysis I used some basic DAX functions like Average(), Divide(), </a:t>
            </a:r>
            <a:r>
              <a:rPr lang="en-US" sz="3600" dirty="0" err="1">
                <a:solidFill>
                  <a:srgbClr val="FFFFFF"/>
                </a:solidFill>
                <a:latin typeface="Barlow"/>
              </a:rPr>
              <a:t>Distinctcount</a:t>
            </a:r>
            <a:r>
              <a:rPr lang="en-US" sz="3600" dirty="0">
                <a:solidFill>
                  <a:srgbClr val="FFFFFF"/>
                </a:solidFill>
                <a:latin typeface="Barlow"/>
              </a:rPr>
              <a:t>().</a:t>
            </a:r>
          </a:p>
          <a:p>
            <a:pPr marL="777240" lvl="1" indent="-388620">
              <a:lnSpc>
                <a:spcPts val="4680"/>
              </a:lnSpc>
              <a:buFont typeface="Arial"/>
              <a:buChar char="•"/>
            </a:pPr>
            <a:r>
              <a:rPr lang="en-US" sz="3600" dirty="0">
                <a:solidFill>
                  <a:srgbClr val="FFFFFF"/>
                </a:solidFill>
                <a:latin typeface="Barlow"/>
              </a:rPr>
              <a:t>I used Average() to find the average solving time (in days) and the formula was Average solving time (in days) = AVERAGE('crimes_data_2022 - </a:t>
            </a:r>
            <a:r>
              <a:rPr lang="en-US" sz="3600" dirty="0" err="1">
                <a:solidFill>
                  <a:srgbClr val="FFFFFF"/>
                </a:solidFill>
                <a:latin typeface="Barlow"/>
              </a:rPr>
              <a:t>crimes_data</a:t>
            </a:r>
            <a:r>
              <a:rPr lang="en-US" sz="3600" dirty="0">
                <a:solidFill>
                  <a:srgbClr val="FFFFFF"/>
                </a:solidFill>
                <a:latin typeface="Barlow"/>
              </a:rPr>
              <a:t>_'[Solving time (in days)])</a:t>
            </a:r>
          </a:p>
          <a:p>
            <a:pPr marL="777240" lvl="1" indent="-388620">
              <a:lnSpc>
                <a:spcPts val="4680"/>
              </a:lnSpc>
              <a:buFont typeface="Arial"/>
              <a:buChar char="•"/>
            </a:pPr>
            <a:r>
              <a:rPr lang="en-US" sz="3600" dirty="0">
                <a:solidFill>
                  <a:srgbClr val="FFFFFF"/>
                </a:solidFill>
                <a:latin typeface="Barlow"/>
              </a:rPr>
              <a:t>I also used Divide() to find %Arrest made and ratio of domestic crimes to non-domestic crimes.</a:t>
            </a:r>
          </a:p>
          <a:p>
            <a:pPr marL="777240" lvl="1" indent="-388620">
              <a:lnSpc>
                <a:spcPts val="4680"/>
              </a:lnSpc>
              <a:buFont typeface="Arial"/>
              <a:buChar char="•"/>
            </a:pPr>
            <a:r>
              <a:rPr lang="en-US" sz="3600" dirty="0">
                <a:solidFill>
                  <a:srgbClr val="FFFFFF"/>
                </a:solidFill>
                <a:latin typeface="Barlow"/>
              </a:rPr>
              <a:t>I used </a:t>
            </a:r>
            <a:r>
              <a:rPr lang="en-US" sz="3600" dirty="0" err="1">
                <a:solidFill>
                  <a:srgbClr val="FFFFFF"/>
                </a:solidFill>
                <a:latin typeface="Barlow"/>
              </a:rPr>
              <a:t>Distinctcount</a:t>
            </a:r>
            <a:r>
              <a:rPr lang="en-US" sz="3600" dirty="0">
                <a:solidFill>
                  <a:srgbClr val="FFFFFF"/>
                </a:solidFill>
                <a:latin typeface="Barlow"/>
              </a:rPr>
              <a:t>() for calculating no. of types of crimes, no. of districts, no. of beats, total crimes etc.</a:t>
            </a:r>
          </a:p>
          <a:p>
            <a:pPr marL="777240" lvl="1" indent="-388620">
              <a:lnSpc>
                <a:spcPts val="4680"/>
              </a:lnSpc>
              <a:buFont typeface="Arial"/>
              <a:buChar char="•"/>
            </a:pPr>
            <a:r>
              <a:rPr lang="en-US" sz="3600" dirty="0">
                <a:solidFill>
                  <a:srgbClr val="FFFFFF"/>
                </a:solidFill>
                <a:latin typeface="Barlow"/>
              </a:rPr>
              <a:t>In addition to he basic DAX function I </a:t>
            </a:r>
            <a:r>
              <a:rPr lang="en-US" sz="3600" dirty="0" err="1">
                <a:solidFill>
                  <a:srgbClr val="FFFFFF"/>
                </a:solidFill>
                <a:latin typeface="Barlow"/>
              </a:rPr>
              <a:t>aslo</a:t>
            </a:r>
            <a:r>
              <a:rPr lang="en-US" sz="3600" dirty="0">
                <a:solidFill>
                  <a:srgbClr val="FFFFFF"/>
                </a:solidFill>
                <a:latin typeface="Barlow"/>
              </a:rPr>
              <a:t> used some complex ones like Calculate(), Filter(), </a:t>
            </a:r>
            <a:r>
              <a:rPr lang="en-US" sz="3600" dirty="0" err="1">
                <a:solidFill>
                  <a:srgbClr val="FFFFFF"/>
                </a:solidFill>
                <a:latin typeface="Barlow"/>
              </a:rPr>
              <a:t>Sumx</a:t>
            </a:r>
            <a:r>
              <a:rPr lang="en-US" sz="3600" dirty="0">
                <a:solidFill>
                  <a:srgbClr val="FFFFFF"/>
                </a:solidFill>
                <a:latin typeface="Barlow"/>
              </a:rPr>
              <a:t>(), </a:t>
            </a:r>
            <a:r>
              <a:rPr lang="en-US" sz="3600" dirty="0" err="1">
                <a:solidFill>
                  <a:srgbClr val="FFFFFF"/>
                </a:solidFill>
                <a:latin typeface="Barlow"/>
              </a:rPr>
              <a:t>Allexcept</a:t>
            </a:r>
            <a:r>
              <a:rPr lang="en-US" sz="3600" dirty="0">
                <a:solidFill>
                  <a:srgbClr val="FFFFFF"/>
                </a:solidFill>
                <a:latin typeface="Barlow"/>
              </a:rPr>
              <a:t>() etc. to calculate various measures like domestic crimes, no. of theft in district 8, total crimes by month, total arrested.</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180422"/>
            <a:ext cx="18068601" cy="7520250"/>
            <a:chOff x="0" y="0"/>
            <a:chExt cx="24091468" cy="10027000"/>
          </a:xfrm>
        </p:grpSpPr>
        <p:sp>
          <p:nvSpPr>
            <p:cNvPr id="3" name="TextBox 3"/>
            <p:cNvSpPr txBox="1"/>
            <p:nvPr/>
          </p:nvSpPr>
          <p:spPr>
            <a:xfrm>
              <a:off x="0" y="0"/>
              <a:ext cx="24091468" cy="2108200"/>
            </a:xfrm>
            <a:prstGeom prst="rect">
              <a:avLst/>
            </a:prstGeom>
          </p:spPr>
          <p:txBody>
            <a:bodyPr lIns="0" tIns="0" rIns="0" bIns="0" rtlCol="0" anchor="t">
              <a:spAutoFit/>
            </a:bodyPr>
            <a:lstStyle/>
            <a:p>
              <a:pPr>
                <a:lnSpc>
                  <a:spcPts val="12480"/>
                </a:lnSpc>
              </a:pPr>
              <a:r>
                <a:rPr lang="en-US" sz="10400">
                  <a:solidFill>
                    <a:srgbClr val="FFFFFF"/>
                  </a:solidFill>
                  <a:latin typeface="Barlow Condensed Semi-Bold"/>
                </a:rPr>
                <a:t>PHASE 4</a:t>
              </a:r>
            </a:p>
          </p:txBody>
        </p:sp>
        <p:sp>
          <p:nvSpPr>
            <p:cNvPr id="4" name="TextBox 4"/>
            <p:cNvSpPr txBox="1"/>
            <p:nvPr/>
          </p:nvSpPr>
          <p:spPr>
            <a:xfrm>
              <a:off x="0" y="3028030"/>
              <a:ext cx="19481044" cy="6998970"/>
            </a:xfrm>
            <a:prstGeom prst="rect">
              <a:avLst/>
            </a:prstGeom>
          </p:spPr>
          <p:txBody>
            <a:bodyPr lIns="0" tIns="0" rIns="0" bIns="0" rtlCol="0" anchor="t">
              <a:spAutoFit/>
            </a:bodyPr>
            <a:lstStyle/>
            <a:p>
              <a:pPr algn="just">
                <a:lnSpc>
                  <a:spcPts val="8400"/>
                </a:lnSpc>
              </a:pPr>
              <a:r>
                <a:rPr lang="en-US" sz="5600">
                  <a:solidFill>
                    <a:srgbClr val="FFFFFF"/>
                  </a:solidFill>
                  <a:latin typeface="Barlow Light"/>
                </a:rPr>
                <a:t>So now we are done with our analysis, it’s time for using the findings to answer objective and subjective questions, and at last we’ll present our dashboard by which our stakeholders can interact with and gain more insights needed.</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2186423" y="0"/>
            <a:ext cx="6101577" cy="10287000"/>
          </a:xfrm>
          <a:custGeom>
            <a:avLst/>
            <a:gdLst/>
            <a:ahLst/>
            <a:cxnLst/>
            <a:rect l="l" t="t" r="r" b="b"/>
            <a:pathLst>
              <a:path w="6101577" h="10287000">
                <a:moveTo>
                  <a:pt x="0" y="0"/>
                </a:moveTo>
                <a:lnTo>
                  <a:pt x="6101577" y="0"/>
                </a:lnTo>
                <a:lnTo>
                  <a:pt x="6101577" y="10287000"/>
                </a:lnTo>
                <a:lnTo>
                  <a:pt x="0" y="10287000"/>
                </a:lnTo>
                <a:lnTo>
                  <a:pt x="0" y="0"/>
                </a:lnTo>
                <a:close/>
              </a:path>
            </a:pathLst>
          </a:custGeom>
          <a:blipFill>
            <a:blip r:embed="rId2"/>
            <a:stretch>
              <a:fillRect l="-119293" r="-45830"/>
            </a:stretch>
          </a:blipFill>
        </p:spPr>
        <p:txBody>
          <a:bodyPr/>
          <a:lstStyle/>
          <a:p>
            <a:endParaRPr lang="en-IN"/>
          </a:p>
        </p:txBody>
      </p:sp>
      <p:grpSp>
        <p:nvGrpSpPr>
          <p:cNvPr id="3" name="Group 3"/>
          <p:cNvGrpSpPr/>
          <p:nvPr/>
        </p:nvGrpSpPr>
        <p:grpSpPr>
          <a:xfrm>
            <a:off x="1028700" y="1028700"/>
            <a:ext cx="10615237" cy="6947535"/>
            <a:chOff x="0" y="0"/>
            <a:chExt cx="14153649" cy="9263380"/>
          </a:xfrm>
        </p:grpSpPr>
        <p:sp>
          <p:nvSpPr>
            <p:cNvPr id="4" name="TextBox 4"/>
            <p:cNvSpPr txBox="1"/>
            <p:nvPr/>
          </p:nvSpPr>
          <p:spPr>
            <a:xfrm>
              <a:off x="0" y="-9525"/>
              <a:ext cx="14153649" cy="1952625"/>
            </a:xfrm>
            <a:prstGeom prst="rect">
              <a:avLst/>
            </a:prstGeom>
          </p:spPr>
          <p:txBody>
            <a:bodyPr lIns="0" tIns="0" rIns="0" bIns="0" rtlCol="0" anchor="t">
              <a:spAutoFit/>
            </a:bodyPr>
            <a:lstStyle/>
            <a:p>
              <a:pPr>
                <a:lnSpc>
                  <a:spcPts val="11519"/>
                </a:lnSpc>
              </a:pPr>
              <a:r>
                <a:rPr lang="en-US" sz="9600">
                  <a:solidFill>
                    <a:srgbClr val="FFFFFF"/>
                  </a:solidFill>
                  <a:latin typeface="Barlow Condensed Semi-Bold"/>
                </a:rPr>
                <a:t>Introduction</a:t>
              </a:r>
            </a:p>
          </p:txBody>
        </p:sp>
        <p:sp>
          <p:nvSpPr>
            <p:cNvPr id="5" name="TextBox 5"/>
            <p:cNvSpPr txBox="1"/>
            <p:nvPr/>
          </p:nvSpPr>
          <p:spPr>
            <a:xfrm>
              <a:off x="0" y="2828290"/>
              <a:ext cx="14153649" cy="6435090"/>
            </a:xfrm>
            <a:prstGeom prst="rect">
              <a:avLst/>
            </a:prstGeom>
          </p:spPr>
          <p:txBody>
            <a:bodyPr lIns="0" tIns="0" rIns="0" bIns="0" rtlCol="0" anchor="t">
              <a:spAutoFit/>
            </a:bodyPr>
            <a:lstStyle/>
            <a:p>
              <a:pPr algn="just">
                <a:lnSpc>
                  <a:spcPts val="4800"/>
                </a:lnSpc>
              </a:pPr>
              <a:r>
                <a:rPr lang="en-US" sz="3200">
                  <a:solidFill>
                    <a:srgbClr val="FFFFFF"/>
                  </a:solidFill>
                  <a:latin typeface="Barlow Light"/>
                </a:rPr>
                <a:t>A year ago in Chicago, the high incidence of crime prompted the government to take decisive action by launching an operation with top-performing police officers. As a year has passed since this decision, the government seeks to evaluate the reduction in crime cases and the advantages gained from this new operation. The government has engaged a freelancer data analyst to analyze the changes and improvements in crime rates.</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019175"/>
            <a:ext cx="15597945" cy="1466850"/>
          </a:xfrm>
          <a:prstGeom prst="rect">
            <a:avLst/>
          </a:prstGeom>
        </p:spPr>
        <p:txBody>
          <a:bodyPr lIns="0" tIns="0" rIns="0" bIns="0" rtlCol="0" anchor="t">
            <a:spAutoFit/>
          </a:bodyPr>
          <a:lstStyle/>
          <a:p>
            <a:pPr>
              <a:lnSpc>
                <a:spcPts val="11519"/>
              </a:lnSpc>
            </a:pPr>
            <a:r>
              <a:rPr lang="en-US" sz="9600">
                <a:solidFill>
                  <a:srgbClr val="FFFFFF"/>
                </a:solidFill>
                <a:latin typeface="Barlow Semi-Bold"/>
              </a:rPr>
              <a:t>Objective Q&amp;A</a:t>
            </a:r>
          </a:p>
        </p:txBody>
      </p:sp>
      <p:sp>
        <p:nvSpPr>
          <p:cNvPr id="3" name="TextBox 3"/>
          <p:cNvSpPr txBox="1"/>
          <p:nvPr/>
        </p:nvSpPr>
        <p:spPr>
          <a:xfrm>
            <a:off x="1028700" y="2768222"/>
            <a:ext cx="16953038" cy="1163955"/>
          </a:xfrm>
          <a:prstGeom prst="rect">
            <a:avLst/>
          </a:prstGeom>
        </p:spPr>
        <p:txBody>
          <a:bodyPr lIns="0" tIns="0" rIns="0" bIns="0" rtlCol="0" anchor="t">
            <a:spAutoFit/>
          </a:bodyPr>
          <a:lstStyle/>
          <a:p>
            <a:pPr marL="388620" lvl="1">
              <a:lnSpc>
                <a:spcPts val="4680"/>
              </a:lnSpc>
            </a:pPr>
            <a:r>
              <a:rPr lang="en-US" sz="3600" dirty="0">
                <a:solidFill>
                  <a:srgbClr val="FFFFFF"/>
                </a:solidFill>
                <a:latin typeface="Barlow"/>
              </a:rPr>
              <a:t>1. In analyzing the provided dataset with Power BI, ensure data cleaning to address inconsistencies and missing values before further analysis.</a:t>
            </a:r>
          </a:p>
        </p:txBody>
      </p:sp>
      <p:sp>
        <p:nvSpPr>
          <p:cNvPr id="4" name="TextBox 4"/>
          <p:cNvSpPr txBox="1"/>
          <p:nvPr/>
        </p:nvSpPr>
        <p:spPr>
          <a:xfrm>
            <a:off x="1408248" y="4431545"/>
            <a:ext cx="16193942" cy="27146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1. I found null values in columns like wards, X Coordinate, Y Coordinate, Latitude, Longitude. I removed columns X Coordinate and Y Coordinate because according to me there were not needed in the analysis. I did not removed or changed null values in rest of the columns because it would affect the number of crimes reported which was not good for my analysis.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3844234" y="4168863"/>
            <a:ext cx="10599533" cy="5299766"/>
          </a:xfrm>
          <a:custGeom>
            <a:avLst/>
            <a:gdLst/>
            <a:ahLst/>
            <a:cxnLst/>
            <a:rect l="l" t="t" r="r" b="b"/>
            <a:pathLst>
              <a:path w="10599533" h="5299766">
                <a:moveTo>
                  <a:pt x="0" y="0"/>
                </a:moveTo>
                <a:lnTo>
                  <a:pt x="10599532" y="0"/>
                </a:lnTo>
                <a:lnTo>
                  <a:pt x="10599532" y="5299767"/>
                </a:lnTo>
                <a:lnTo>
                  <a:pt x="0" y="5299767"/>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2. Crime Type Analysis: Assess the frequency of each crime type to identify the most prevalent crimes occurring in the area.</a:t>
            </a:r>
          </a:p>
        </p:txBody>
      </p:sp>
      <p:sp>
        <p:nvSpPr>
          <p:cNvPr id="4" name="TextBox 4"/>
          <p:cNvSpPr txBox="1"/>
          <p:nvPr/>
        </p:nvSpPr>
        <p:spPr>
          <a:xfrm>
            <a:off x="1028700" y="2808649"/>
            <a:ext cx="16193942" cy="1085850"/>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2. According to the data Theft, Battery and Criminal Damages are the most common types of crime.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6434125" y="4542199"/>
            <a:ext cx="5419750" cy="2231662"/>
          </a:xfrm>
          <a:custGeom>
            <a:avLst/>
            <a:gdLst/>
            <a:ahLst/>
            <a:cxnLst/>
            <a:rect l="l" t="t" r="r" b="b"/>
            <a:pathLst>
              <a:path w="5419750" h="2231662">
                <a:moveTo>
                  <a:pt x="0" y="0"/>
                </a:moveTo>
                <a:lnTo>
                  <a:pt x="5419750" y="0"/>
                </a:lnTo>
                <a:lnTo>
                  <a:pt x="5419750" y="2231662"/>
                </a:lnTo>
                <a:lnTo>
                  <a:pt x="0" y="2231662"/>
                </a:lnTo>
                <a:lnTo>
                  <a:pt x="0" y="0"/>
                </a:lnTo>
                <a:close/>
              </a:path>
            </a:pathLst>
          </a:custGeom>
          <a:blipFill>
            <a:blip r:embed="rId2"/>
            <a:stretch>
              <a:fillRect/>
            </a:stretch>
          </a:blipFill>
        </p:spPr>
        <p:txBody>
          <a:bodyPr/>
          <a:lstStyle/>
          <a:p>
            <a:endParaRPr lang="en-IN"/>
          </a:p>
        </p:txBody>
      </p:sp>
      <p:sp>
        <p:nvSpPr>
          <p:cNvPr id="3" name="Freeform 3"/>
          <p:cNvSpPr/>
          <p:nvPr/>
        </p:nvSpPr>
        <p:spPr>
          <a:xfrm>
            <a:off x="2682330" y="7793031"/>
            <a:ext cx="13645778" cy="958588"/>
          </a:xfrm>
          <a:custGeom>
            <a:avLst/>
            <a:gdLst/>
            <a:ahLst/>
            <a:cxnLst/>
            <a:rect l="l" t="t" r="r" b="b"/>
            <a:pathLst>
              <a:path w="13645778" h="958588">
                <a:moveTo>
                  <a:pt x="0" y="0"/>
                </a:moveTo>
                <a:lnTo>
                  <a:pt x="13645778" y="0"/>
                </a:lnTo>
                <a:lnTo>
                  <a:pt x="13645778" y="958588"/>
                </a:lnTo>
                <a:lnTo>
                  <a:pt x="0" y="958588"/>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3. Arrest Rate Evaluation: Analyze the percentage of reported incidents that have resulted in an arrest to gauge law enforcement effectiveness.</a:t>
            </a:r>
          </a:p>
        </p:txBody>
      </p:sp>
      <p:sp>
        <p:nvSpPr>
          <p:cNvPr id="5" name="TextBox 5"/>
          <p:cNvSpPr txBox="1"/>
          <p:nvPr/>
        </p:nvSpPr>
        <p:spPr>
          <a:xfrm>
            <a:off x="1028700" y="2808649"/>
            <a:ext cx="16193942" cy="1085850"/>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3. I have created a new measure which gave me percentage of arrests for total number of crimes.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3913703" y="4790927"/>
            <a:ext cx="11183033" cy="4631505"/>
          </a:xfrm>
          <a:custGeom>
            <a:avLst/>
            <a:gdLst/>
            <a:ahLst/>
            <a:cxnLst/>
            <a:rect l="l" t="t" r="r" b="b"/>
            <a:pathLst>
              <a:path w="11183033" h="4631505">
                <a:moveTo>
                  <a:pt x="0" y="0"/>
                </a:moveTo>
                <a:lnTo>
                  <a:pt x="11183032" y="0"/>
                </a:lnTo>
                <a:lnTo>
                  <a:pt x="11183032" y="4631505"/>
                </a:lnTo>
                <a:lnTo>
                  <a:pt x="0" y="4631505"/>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00125"/>
            <a:ext cx="16953038" cy="1754505"/>
          </a:xfrm>
          <a:prstGeom prst="rect">
            <a:avLst/>
          </a:prstGeom>
        </p:spPr>
        <p:txBody>
          <a:bodyPr lIns="0" tIns="0" rIns="0" bIns="0" rtlCol="0" anchor="t">
            <a:spAutoFit/>
          </a:bodyPr>
          <a:lstStyle/>
          <a:p>
            <a:pPr>
              <a:lnSpc>
                <a:spcPts val="4680"/>
              </a:lnSpc>
            </a:pPr>
            <a:r>
              <a:rPr lang="en-US" sz="3600">
                <a:solidFill>
                  <a:srgbClr val="FFFFFF"/>
                </a:solidFill>
                <a:latin typeface="Barlow"/>
              </a:rPr>
              <a:t>4. District Crime Distribution Assessment: Calculate the number of crimes in each district to understand how crime is distributed across the city and identify high-crime areas.</a:t>
            </a:r>
          </a:p>
        </p:txBody>
      </p:sp>
      <p:sp>
        <p:nvSpPr>
          <p:cNvPr id="4" name="TextBox 4"/>
          <p:cNvSpPr txBox="1"/>
          <p:nvPr/>
        </p:nvSpPr>
        <p:spPr>
          <a:xfrm>
            <a:off x="1065358" y="3105490"/>
            <a:ext cx="16193942" cy="1085850"/>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4. According to the bar graph created district 6,8,12,4 and 11 are the districts with most crimes.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2139978" y="2068526"/>
            <a:ext cx="14081360" cy="667282"/>
          </a:xfrm>
          <a:custGeom>
            <a:avLst/>
            <a:gdLst/>
            <a:ahLst/>
            <a:cxnLst/>
            <a:rect l="l" t="t" r="r" b="b"/>
            <a:pathLst>
              <a:path w="14081360" h="667282">
                <a:moveTo>
                  <a:pt x="0" y="0"/>
                </a:moveTo>
                <a:lnTo>
                  <a:pt x="14081360" y="0"/>
                </a:lnTo>
                <a:lnTo>
                  <a:pt x="14081360" y="667282"/>
                </a:lnTo>
                <a:lnTo>
                  <a:pt x="0" y="667282"/>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65358" y="267205"/>
            <a:ext cx="16953038" cy="573405"/>
          </a:xfrm>
          <a:prstGeom prst="rect">
            <a:avLst/>
          </a:prstGeom>
        </p:spPr>
        <p:txBody>
          <a:bodyPr lIns="0" tIns="0" rIns="0" bIns="0" rtlCol="0" anchor="t">
            <a:spAutoFit/>
          </a:bodyPr>
          <a:lstStyle/>
          <a:p>
            <a:pPr>
              <a:lnSpc>
                <a:spcPts val="4680"/>
              </a:lnSpc>
            </a:pPr>
            <a:r>
              <a:rPr lang="en-US" sz="3600">
                <a:solidFill>
                  <a:srgbClr val="FFFFFF"/>
                </a:solidFill>
                <a:latin typeface="Barlow"/>
              </a:rPr>
              <a:t>5. How many categorical attributes are there in the data?</a:t>
            </a:r>
          </a:p>
        </p:txBody>
      </p:sp>
      <p:sp>
        <p:nvSpPr>
          <p:cNvPr id="4" name="TextBox 4"/>
          <p:cNvSpPr txBox="1"/>
          <p:nvPr/>
        </p:nvSpPr>
        <p:spPr>
          <a:xfrm>
            <a:off x="1065358" y="1168486"/>
            <a:ext cx="16193942" cy="5429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5. According to my analysis there are 5 categorical attributes in data provided</a:t>
            </a:r>
          </a:p>
        </p:txBody>
      </p:sp>
      <p:sp>
        <p:nvSpPr>
          <p:cNvPr id="5" name="TextBox 5"/>
          <p:cNvSpPr txBox="1"/>
          <p:nvPr/>
        </p:nvSpPr>
        <p:spPr>
          <a:xfrm>
            <a:off x="1028700" y="3273899"/>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6. Were there any Null values in the data, if there were how did you handle them? What is the ideal way to handle Null values?</a:t>
            </a:r>
          </a:p>
        </p:txBody>
      </p:sp>
      <p:sp>
        <p:nvSpPr>
          <p:cNvPr id="6" name="TextBox 6"/>
          <p:cNvSpPr txBox="1"/>
          <p:nvPr/>
        </p:nvSpPr>
        <p:spPr>
          <a:xfrm>
            <a:off x="1065358" y="4761704"/>
            <a:ext cx="16916380" cy="6065763"/>
          </a:xfrm>
          <a:prstGeom prst="rect">
            <a:avLst/>
          </a:prstGeom>
        </p:spPr>
        <p:txBody>
          <a:bodyPr lIns="0" tIns="0" rIns="0" bIns="0" rtlCol="0" anchor="t">
            <a:spAutoFit/>
          </a:bodyPr>
          <a:lstStyle/>
          <a:p>
            <a:pPr>
              <a:lnSpc>
                <a:spcPts val="4320"/>
              </a:lnSpc>
            </a:pPr>
            <a:r>
              <a:rPr lang="en-US" sz="3600" dirty="0">
                <a:solidFill>
                  <a:srgbClr val="FFFFFF"/>
                </a:solidFill>
                <a:latin typeface="Barlow"/>
              </a:rPr>
              <a:t>Ans 6. Yes, there were null values in the data in columns namely Ward, X Coordinate, Y Coordinate, Latitude, Longitude.</a:t>
            </a:r>
          </a:p>
          <a:p>
            <a:pPr>
              <a:lnSpc>
                <a:spcPts val="4320"/>
              </a:lnSpc>
            </a:pPr>
            <a:endParaRPr lang="en-US" sz="3600" dirty="0">
              <a:solidFill>
                <a:srgbClr val="FFFFFF"/>
              </a:solidFill>
              <a:latin typeface="Barlow"/>
            </a:endParaRPr>
          </a:p>
          <a:p>
            <a:pPr>
              <a:lnSpc>
                <a:spcPts val="4320"/>
              </a:lnSpc>
            </a:pPr>
            <a:r>
              <a:rPr lang="en-US" sz="3600" dirty="0">
                <a:solidFill>
                  <a:srgbClr val="FFFFFF"/>
                </a:solidFill>
                <a:latin typeface="Barlow"/>
              </a:rPr>
              <a:t>I did not removed records with null values in any of the column because it would remove those records from the data and would affect our analysis, I kept the those records same as they were.</a:t>
            </a:r>
          </a:p>
          <a:p>
            <a:pPr>
              <a:lnSpc>
                <a:spcPts val="4320"/>
              </a:lnSpc>
            </a:pPr>
            <a:endParaRPr lang="en-US" sz="3600" dirty="0">
              <a:solidFill>
                <a:srgbClr val="FFFFFF"/>
              </a:solidFill>
              <a:latin typeface="Barlow"/>
            </a:endParaRPr>
          </a:p>
          <a:p>
            <a:pPr>
              <a:lnSpc>
                <a:spcPts val="4320"/>
              </a:lnSpc>
            </a:pPr>
            <a:r>
              <a:rPr lang="en-US" sz="3600" dirty="0">
                <a:solidFill>
                  <a:srgbClr val="FFFFFF"/>
                </a:solidFill>
                <a:latin typeface="Barlow"/>
              </a:rPr>
              <a:t>Some ways to deal with null values is to replace them with the Mean or mode of that column (if applicable) or we can just remove those null values if their absence won’t affect our analysis.</a:t>
            </a:r>
          </a:p>
          <a:p>
            <a:pPr>
              <a:lnSpc>
                <a:spcPts val="4320"/>
              </a:lnSpc>
              <a:spcBef>
                <a:spcPct val="0"/>
              </a:spcBef>
            </a:pPr>
            <a:endParaRPr lang="en-US" sz="3600" dirty="0">
              <a:solidFill>
                <a:srgbClr val="FFFFFF"/>
              </a:solidFill>
              <a:latin typeface="Barlow"/>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5642198" y="4639341"/>
            <a:ext cx="7003605" cy="2016189"/>
          </a:xfrm>
          <a:custGeom>
            <a:avLst/>
            <a:gdLst/>
            <a:ahLst/>
            <a:cxnLst/>
            <a:rect l="l" t="t" r="r" b="b"/>
            <a:pathLst>
              <a:path w="7003605" h="2016189">
                <a:moveTo>
                  <a:pt x="0" y="0"/>
                </a:moveTo>
                <a:lnTo>
                  <a:pt x="7003604" y="0"/>
                </a:lnTo>
                <a:lnTo>
                  <a:pt x="7003604" y="2016190"/>
                </a:lnTo>
                <a:lnTo>
                  <a:pt x="0" y="2016190"/>
                </a:lnTo>
                <a:lnTo>
                  <a:pt x="0" y="0"/>
                </a:lnTo>
                <a:close/>
              </a:path>
            </a:pathLst>
          </a:custGeom>
          <a:blipFill>
            <a:blip r:embed="rId2"/>
            <a:stretch>
              <a:fillRect/>
            </a:stretch>
          </a:blipFill>
        </p:spPr>
        <p:txBody>
          <a:bodyPr/>
          <a:lstStyle/>
          <a:p>
            <a:endParaRPr lang="en-IN"/>
          </a:p>
        </p:txBody>
      </p:sp>
      <p:sp>
        <p:nvSpPr>
          <p:cNvPr id="3" name="Freeform 3"/>
          <p:cNvSpPr/>
          <p:nvPr/>
        </p:nvSpPr>
        <p:spPr>
          <a:xfrm>
            <a:off x="2283165" y="7321598"/>
            <a:ext cx="13758329" cy="1936702"/>
          </a:xfrm>
          <a:custGeom>
            <a:avLst/>
            <a:gdLst/>
            <a:ahLst/>
            <a:cxnLst/>
            <a:rect l="l" t="t" r="r" b="b"/>
            <a:pathLst>
              <a:path w="13758329" h="1936702">
                <a:moveTo>
                  <a:pt x="0" y="0"/>
                </a:moveTo>
                <a:lnTo>
                  <a:pt x="13758329" y="0"/>
                </a:lnTo>
                <a:lnTo>
                  <a:pt x="13758329" y="1936702"/>
                </a:lnTo>
                <a:lnTo>
                  <a:pt x="0" y="1936702"/>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7. Domestic Crime Proportion Analysis: Analyze the ratio of domestic-related crimes to other types of crimes to understand the prevalence of domestic incidents.</a:t>
            </a:r>
          </a:p>
        </p:txBody>
      </p:sp>
      <p:sp>
        <p:nvSpPr>
          <p:cNvPr id="5" name="TextBox 5"/>
          <p:cNvSpPr txBox="1"/>
          <p:nvPr/>
        </p:nvSpPr>
        <p:spPr>
          <a:xfrm>
            <a:off x="1065358" y="3105490"/>
            <a:ext cx="16193942" cy="1085850"/>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7. I made a measure to get the ratio of domestic crimes to non-domestic crimes and represented it as a card</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5717981" y="4000840"/>
            <a:ext cx="6852038" cy="5791159"/>
          </a:xfrm>
          <a:custGeom>
            <a:avLst/>
            <a:gdLst/>
            <a:ahLst/>
            <a:cxnLst/>
            <a:rect l="l" t="t" r="r" b="b"/>
            <a:pathLst>
              <a:path w="6852038" h="5791159">
                <a:moveTo>
                  <a:pt x="0" y="0"/>
                </a:moveTo>
                <a:lnTo>
                  <a:pt x="6852038" y="0"/>
                </a:lnTo>
                <a:lnTo>
                  <a:pt x="6852038" y="5791158"/>
                </a:lnTo>
                <a:lnTo>
                  <a:pt x="0" y="5791158"/>
                </a:lnTo>
                <a:lnTo>
                  <a:pt x="0" y="0"/>
                </a:lnTo>
                <a:close/>
              </a:path>
            </a:pathLst>
          </a:custGeom>
          <a:blipFill>
            <a:blip r:embed="rId2"/>
            <a:stretch>
              <a:fillRect t="-880" b="-880"/>
            </a:stretch>
          </a:blipFill>
        </p:spPr>
        <p:txBody>
          <a:bodyPr/>
          <a:lstStyle/>
          <a:p>
            <a:endParaRPr lang="en-IN"/>
          </a:p>
        </p:txBody>
      </p:sp>
      <p:sp>
        <p:nvSpPr>
          <p:cNvPr id="3" name="TextBox 3"/>
          <p:cNvSpPr txBox="1"/>
          <p:nvPr/>
        </p:nvSpPr>
        <p:spPr>
          <a:xfrm>
            <a:off x="1028700" y="1000125"/>
            <a:ext cx="16953038" cy="1754505"/>
          </a:xfrm>
          <a:prstGeom prst="rect">
            <a:avLst/>
          </a:prstGeom>
        </p:spPr>
        <p:txBody>
          <a:bodyPr lIns="0" tIns="0" rIns="0" bIns="0" rtlCol="0" anchor="t">
            <a:spAutoFit/>
          </a:bodyPr>
          <a:lstStyle/>
          <a:p>
            <a:pPr>
              <a:lnSpc>
                <a:spcPts val="4680"/>
              </a:lnSpc>
            </a:pPr>
            <a:r>
              <a:rPr lang="en-US" sz="3600">
                <a:solidFill>
                  <a:srgbClr val="FFFFFF"/>
                </a:solidFill>
                <a:latin typeface="Barlow"/>
              </a:rPr>
              <a:t>8. Is there any “Location Description” where the number of crimes is higher than expected? Come up with a table or visualization in which one can judge the frequency of crimes at each Location Description type.</a:t>
            </a:r>
          </a:p>
        </p:txBody>
      </p:sp>
      <p:sp>
        <p:nvSpPr>
          <p:cNvPr id="4" name="TextBox 4"/>
          <p:cNvSpPr txBox="1"/>
          <p:nvPr/>
        </p:nvSpPr>
        <p:spPr>
          <a:xfrm>
            <a:off x="1065358" y="3105490"/>
            <a:ext cx="16193942" cy="5429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8. Locations like Street, Apartment and Residence have very high crimes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6069987" y="2725969"/>
            <a:ext cx="4961350" cy="2417531"/>
          </a:xfrm>
          <a:custGeom>
            <a:avLst/>
            <a:gdLst/>
            <a:ahLst/>
            <a:cxnLst/>
            <a:rect l="l" t="t" r="r" b="b"/>
            <a:pathLst>
              <a:path w="4961350" h="2417531">
                <a:moveTo>
                  <a:pt x="0" y="0"/>
                </a:moveTo>
                <a:lnTo>
                  <a:pt x="4961350" y="0"/>
                </a:lnTo>
                <a:lnTo>
                  <a:pt x="4961350" y="2417531"/>
                </a:lnTo>
                <a:lnTo>
                  <a:pt x="0" y="2417531"/>
                </a:lnTo>
                <a:lnTo>
                  <a:pt x="0" y="0"/>
                </a:lnTo>
                <a:close/>
              </a:path>
            </a:pathLst>
          </a:custGeom>
          <a:blipFill>
            <a:blip r:embed="rId2"/>
            <a:stretch>
              <a:fillRect/>
            </a:stretch>
          </a:blipFill>
        </p:spPr>
        <p:txBody>
          <a:bodyPr/>
          <a:lstStyle/>
          <a:p>
            <a:endParaRPr lang="en-IN"/>
          </a:p>
        </p:txBody>
      </p:sp>
      <p:sp>
        <p:nvSpPr>
          <p:cNvPr id="3" name="Freeform 3"/>
          <p:cNvSpPr/>
          <p:nvPr/>
        </p:nvSpPr>
        <p:spPr>
          <a:xfrm>
            <a:off x="1028700" y="5965219"/>
            <a:ext cx="15043925" cy="687448"/>
          </a:xfrm>
          <a:custGeom>
            <a:avLst/>
            <a:gdLst/>
            <a:ahLst/>
            <a:cxnLst/>
            <a:rect l="l" t="t" r="r" b="b"/>
            <a:pathLst>
              <a:path w="15043925" h="687448">
                <a:moveTo>
                  <a:pt x="0" y="0"/>
                </a:moveTo>
                <a:lnTo>
                  <a:pt x="15043925" y="0"/>
                </a:lnTo>
                <a:lnTo>
                  <a:pt x="15043925" y="687448"/>
                </a:lnTo>
                <a:lnTo>
                  <a:pt x="0" y="687448"/>
                </a:lnTo>
                <a:lnTo>
                  <a:pt x="0" y="0"/>
                </a:lnTo>
                <a:close/>
              </a:path>
            </a:pathLst>
          </a:custGeom>
          <a:blipFill>
            <a:blip r:embed="rId3"/>
            <a:stretch>
              <a:fillRect/>
            </a:stretch>
          </a:blipFill>
        </p:spPr>
        <p:txBody>
          <a:bodyPr/>
          <a:lstStyle/>
          <a:p>
            <a:endParaRPr lang="en-IN"/>
          </a:p>
        </p:txBody>
      </p:sp>
      <p:sp>
        <p:nvSpPr>
          <p:cNvPr id="4" name="Freeform 4"/>
          <p:cNvSpPr/>
          <p:nvPr/>
        </p:nvSpPr>
        <p:spPr>
          <a:xfrm>
            <a:off x="1028700" y="8442954"/>
            <a:ext cx="15043925" cy="815346"/>
          </a:xfrm>
          <a:custGeom>
            <a:avLst/>
            <a:gdLst/>
            <a:ahLst/>
            <a:cxnLst/>
            <a:rect l="l" t="t" r="r" b="b"/>
            <a:pathLst>
              <a:path w="15043925" h="815346">
                <a:moveTo>
                  <a:pt x="0" y="0"/>
                </a:moveTo>
                <a:lnTo>
                  <a:pt x="15043925" y="0"/>
                </a:lnTo>
                <a:lnTo>
                  <a:pt x="15043925" y="815346"/>
                </a:lnTo>
                <a:lnTo>
                  <a:pt x="0" y="815346"/>
                </a:lnTo>
                <a:lnTo>
                  <a:pt x="0" y="0"/>
                </a:lnTo>
                <a:close/>
              </a:path>
            </a:pathLst>
          </a:custGeom>
          <a:blipFill>
            <a:blip r:embed="rId4"/>
            <a:stretch>
              <a:fillRect/>
            </a:stretch>
          </a:blipFill>
        </p:spPr>
        <p:txBody>
          <a:bodyPr/>
          <a:lstStyle/>
          <a:p>
            <a:endParaRPr lang="en-IN"/>
          </a:p>
        </p:txBody>
      </p:sp>
      <p:sp>
        <p:nvSpPr>
          <p:cNvPr id="5" name="TextBox 5"/>
          <p:cNvSpPr txBox="1"/>
          <p:nvPr/>
        </p:nvSpPr>
        <p:spPr>
          <a:xfrm>
            <a:off x="1028700" y="1000125"/>
            <a:ext cx="16953038" cy="573405"/>
          </a:xfrm>
          <a:prstGeom prst="rect">
            <a:avLst/>
          </a:prstGeom>
        </p:spPr>
        <p:txBody>
          <a:bodyPr lIns="0" tIns="0" rIns="0" bIns="0" rtlCol="0" anchor="t">
            <a:spAutoFit/>
          </a:bodyPr>
          <a:lstStyle/>
          <a:p>
            <a:pPr>
              <a:lnSpc>
                <a:spcPts val="4680"/>
              </a:lnSpc>
            </a:pPr>
            <a:r>
              <a:rPr lang="en-US" sz="3600">
                <a:solidFill>
                  <a:srgbClr val="FFFFFF"/>
                </a:solidFill>
                <a:latin typeface="Barlow"/>
              </a:rPr>
              <a:t>9. What is the average time between reporting and solving a case as per the data?</a:t>
            </a:r>
          </a:p>
        </p:txBody>
      </p:sp>
      <p:sp>
        <p:nvSpPr>
          <p:cNvPr id="6" name="TextBox 6"/>
          <p:cNvSpPr txBox="1"/>
          <p:nvPr/>
        </p:nvSpPr>
        <p:spPr>
          <a:xfrm>
            <a:off x="1028700" y="1979933"/>
            <a:ext cx="16193942" cy="5429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9. I created a measure for that</a:t>
            </a:r>
          </a:p>
        </p:txBody>
      </p:sp>
      <p:sp>
        <p:nvSpPr>
          <p:cNvPr id="7" name="TextBox 7"/>
          <p:cNvSpPr txBox="1"/>
          <p:nvPr/>
        </p:nvSpPr>
        <p:spPr>
          <a:xfrm>
            <a:off x="1065358" y="7506745"/>
            <a:ext cx="16193942" cy="5429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Below is the DAX formula for solving time (in days)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937934" y="4146182"/>
            <a:ext cx="14412131" cy="5532889"/>
          </a:xfrm>
          <a:custGeom>
            <a:avLst/>
            <a:gdLst/>
            <a:ahLst/>
            <a:cxnLst/>
            <a:rect l="l" t="t" r="r" b="b"/>
            <a:pathLst>
              <a:path w="14412131" h="5532889">
                <a:moveTo>
                  <a:pt x="0" y="0"/>
                </a:moveTo>
                <a:lnTo>
                  <a:pt x="14412132" y="0"/>
                </a:lnTo>
                <a:lnTo>
                  <a:pt x="14412132" y="5532890"/>
                </a:lnTo>
                <a:lnTo>
                  <a:pt x="0" y="553289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10. To reward the patrol officers, find the patrol area where the crimes reported were under control.</a:t>
            </a:r>
          </a:p>
        </p:txBody>
      </p:sp>
      <p:sp>
        <p:nvSpPr>
          <p:cNvPr id="4" name="TextBox 4"/>
          <p:cNvSpPr txBox="1"/>
          <p:nvPr/>
        </p:nvSpPr>
        <p:spPr>
          <a:xfrm>
            <a:off x="1028700" y="2454507"/>
            <a:ext cx="16193942" cy="1085850"/>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10. In data, patrol areas were provided as beat (code), I categorised beats were crime was under 200 as under control.</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4542192" y="3194136"/>
            <a:ext cx="9166957" cy="3336076"/>
          </a:xfrm>
          <a:custGeom>
            <a:avLst/>
            <a:gdLst/>
            <a:ahLst/>
            <a:cxnLst/>
            <a:rect l="l" t="t" r="r" b="b"/>
            <a:pathLst>
              <a:path w="9166957" h="3336076">
                <a:moveTo>
                  <a:pt x="0" y="0"/>
                </a:moveTo>
                <a:lnTo>
                  <a:pt x="9166958" y="0"/>
                </a:lnTo>
                <a:lnTo>
                  <a:pt x="9166958" y="3336076"/>
                </a:lnTo>
                <a:lnTo>
                  <a:pt x="0" y="3336076"/>
                </a:lnTo>
                <a:lnTo>
                  <a:pt x="0" y="0"/>
                </a:lnTo>
                <a:close/>
              </a:path>
            </a:pathLst>
          </a:custGeom>
          <a:blipFill>
            <a:blip r:embed="rId2"/>
            <a:stretch>
              <a:fillRect/>
            </a:stretch>
          </a:blipFill>
        </p:spPr>
        <p:txBody>
          <a:bodyPr/>
          <a:lstStyle/>
          <a:p>
            <a:endParaRPr lang="en-IN"/>
          </a:p>
        </p:txBody>
      </p:sp>
      <p:sp>
        <p:nvSpPr>
          <p:cNvPr id="3" name="Freeform 3"/>
          <p:cNvSpPr/>
          <p:nvPr/>
        </p:nvSpPr>
        <p:spPr>
          <a:xfrm>
            <a:off x="1065358" y="8384265"/>
            <a:ext cx="15482687" cy="1053020"/>
          </a:xfrm>
          <a:custGeom>
            <a:avLst/>
            <a:gdLst/>
            <a:ahLst/>
            <a:cxnLst/>
            <a:rect l="l" t="t" r="r" b="b"/>
            <a:pathLst>
              <a:path w="15482687" h="1053020">
                <a:moveTo>
                  <a:pt x="0" y="0"/>
                </a:moveTo>
                <a:lnTo>
                  <a:pt x="15482687" y="0"/>
                </a:lnTo>
                <a:lnTo>
                  <a:pt x="15482687" y="1053021"/>
                </a:lnTo>
                <a:lnTo>
                  <a:pt x="0" y="1053021"/>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11. Did you create any calculated columns in this project? What is the difference between the ‘calculated column’ and ‘add column’ functions?</a:t>
            </a:r>
          </a:p>
        </p:txBody>
      </p:sp>
      <p:sp>
        <p:nvSpPr>
          <p:cNvPr id="5" name="TextBox 5"/>
          <p:cNvSpPr txBox="1"/>
          <p:nvPr/>
        </p:nvSpPr>
        <p:spPr>
          <a:xfrm>
            <a:off x="1028700" y="2454507"/>
            <a:ext cx="16193942" cy="5429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11. Yes I created some calculated columns which were :</a:t>
            </a:r>
          </a:p>
        </p:txBody>
      </p:sp>
      <p:sp>
        <p:nvSpPr>
          <p:cNvPr id="6" name="TextBox 6"/>
          <p:cNvSpPr txBox="1"/>
          <p:nvPr/>
        </p:nvSpPr>
        <p:spPr>
          <a:xfrm>
            <a:off x="1065358" y="6726915"/>
            <a:ext cx="16193942" cy="5429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I extracted hours from date column for “Hour” calculated column </a:t>
            </a:r>
          </a:p>
        </p:txBody>
      </p:sp>
      <p:sp>
        <p:nvSpPr>
          <p:cNvPr id="7" name="TextBox 7"/>
          <p:cNvSpPr txBox="1"/>
          <p:nvPr/>
        </p:nvSpPr>
        <p:spPr>
          <a:xfrm>
            <a:off x="1065358" y="7555590"/>
            <a:ext cx="16193942" cy="5429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Dax formula for Phase of day: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grpSp>
        <p:nvGrpSpPr>
          <p:cNvPr id="2" name="Group 2"/>
          <p:cNvGrpSpPr/>
          <p:nvPr/>
        </p:nvGrpSpPr>
        <p:grpSpPr>
          <a:xfrm>
            <a:off x="1190752" y="3849463"/>
            <a:ext cx="162052" cy="162052"/>
            <a:chOff x="0" y="0"/>
            <a:chExt cx="6350000" cy="6350000"/>
          </a:xfrm>
        </p:grpSpPr>
        <p:sp>
          <p:nvSpPr>
            <p:cNvPr id="3" name="Freeform 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EC0DA"/>
            </a:solidFill>
          </p:spPr>
          <p:txBody>
            <a:bodyPr/>
            <a:lstStyle/>
            <a:p>
              <a:endParaRPr lang="en-IN"/>
            </a:p>
          </p:txBody>
        </p:sp>
      </p:grpSp>
      <p:sp>
        <p:nvSpPr>
          <p:cNvPr id="4" name="TextBox 4"/>
          <p:cNvSpPr txBox="1"/>
          <p:nvPr/>
        </p:nvSpPr>
        <p:spPr>
          <a:xfrm>
            <a:off x="1028700" y="1019175"/>
            <a:ext cx="10567607" cy="1133475"/>
          </a:xfrm>
          <a:prstGeom prst="rect">
            <a:avLst/>
          </a:prstGeom>
        </p:spPr>
        <p:txBody>
          <a:bodyPr lIns="0" tIns="0" rIns="0" bIns="0" rtlCol="0" anchor="t">
            <a:spAutoFit/>
          </a:bodyPr>
          <a:lstStyle/>
          <a:p>
            <a:pPr>
              <a:lnSpc>
                <a:spcPts val="8879"/>
              </a:lnSpc>
            </a:pPr>
            <a:r>
              <a:rPr lang="en-US" sz="7399">
                <a:solidFill>
                  <a:srgbClr val="FFFFFF"/>
                </a:solidFill>
                <a:latin typeface="Barlow Condensed Semi-Bold"/>
              </a:rPr>
              <a:t>Background: Chicago Overview</a:t>
            </a:r>
          </a:p>
        </p:txBody>
      </p:sp>
      <p:sp>
        <p:nvSpPr>
          <p:cNvPr id="5" name="TextBox 5"/>
          <p:cNvSpPr txBox="1"/>
          <p:nvPr/>
        </p:nvSpPr>
        <p:spPr>
          <a:xfrm>
            <a:off x="1028700" y="2782727"/>
            <a:ext cx="7632338" cy="613410"/>
          </a:xfrm>
          <a:prstGeom prst="rect">
            <a:avLst/>
          </a:prstGeom>
        </p:spPr>
        <p:txBody>
          <a:bodyPr lIns="0" tIns="0" rIns="0" bIns="0" rtlCol="0" anchor="t">
            <a:spAutoFit/>
          </a:bodyPr>
          <a:lstStyle/>
          <a:p>
            <a:pPr>
              <a:lnSpc>
                <a:spcPts val="5099"/>
              </a:lnSpc>
            </a:pPr>
            <a:r>
              <a:rPr lang="en-US" sz="3399">
                <a:solidFill>
                  <a:srgbClr val="FFFFFF"/>
                </a:solidFill>
                <a:latin typeface="Barlow Light"/>
              </a:rPr>
              <a:t>1.  Population:</a:t>
            </a:r>
          </a:p>
        </p:txBody>
      </p:sp>
      <p:sp>
        <p:nvSpPr>
          <p:cNvPr id="6" name="TextBox 6"/>
          <p:cNvSpPr txBox="1"/>
          <p:nvPr/>
        </p:nvSpPr>
        <p:spPr>
          <a:xfrm>
            <a:off x="1953046" y="3643787"/>
            <a:ext cx="14732473" cy="1020445"/>
          </a:xfrm>
          <a:prstGeom prst="rect">
            <a:avLst/>
          </a:prstGeom>
        </p:spPr>
        <p:txBody>
          <a:bodyPr lIns="0" tIns="0" rIns="0" bIns="0" rtlCol="0" anchor="t">
            <a:spAutoFit/>
          </a:bodyPr>
          <a:lstStyle/>
          <a:p>
            <a:pPr>
              <a:lnSpc>
                <a:spcPts val="4159"/>
              </a:lnSpc>
            </a:pPr>
            <a:r>
              <a:rPr lang="en-US" sz="2599">
                <a:solidFill>
                  <a:srgbClr val="FFFFFF"/>
                </a:solidFill>
                <a:latin typeface="Barlow Light"/>
              </a:rPr>
              <a:t>Chicago is the third-most populous city in the United States, with a diverse population of over 2.7 million people.</a:t>
            </a:r>
          </a:p>
        </p:txBody>
      </p:sp>
      <p:sp>
        <p:nvSpPr>
          <p:cNvPr id="7" name="TextBox 7"/>
          <p:cNvSpPr txBox="1"/>
          <p:nvPr/>
        </p:nvSpPr>
        <p:spPr>
          <a:xfrm>
            <a:off x="1953046" y="4911882"/>
            <a:ext cx="12419094" cy="496570"/>
          </a:xfrm>
          <a:prstGeom prst="rect">
            <a:avLst/>
          </a:prstGeom>
        </p:spPr>
        <p:txBody>
          <a:bodyPr lIns="0" tIns="0" rIns="0" bIns="0" rtlCol="0" anchor="t">
            <a:spAutoFit/>
          </a:bodyPr>
          <a:lstStyle/>
          <a:p>
            <a:pPr>
              <a:lnSpc>
                <a:spcPts val="4159"/>
              </a:lnSpc>
            </a:pPr>
            <a:r>
              <a:rPr lang="en-US" sz="2599">
                <a:solidFill>
                  <a:srgbClr val="FFFFFF"/>
                </a:solidFill>
                <a:latin typeface="Barlow Light"/>
              </a:rPr>
              <a:t>It is a major cultural, economic, and transportation hub located in the state of Illinois.</a:t>
            </a:r>
          </a:p>
        </p:txBody>
      </p:sp>
      <p:sp>
        <p:nvSpPr>
          <p:cNvPr id="8" name="TextBox 8"/>
          <p:cNvSpPr txBox="1"/>
          <p:nvPr/>
        </p:nvSpPr>
        <p:spPr>
          <a:xfrm>
            <a:off x="1953046" y="6812438"/>
            <a:ext cx="14560200" cy="1020445"/>
          </a:xfrm>
          <a:prstGeom prst="rect">
            <a:avLst/>
          </a:prstGeom>
        </p:spPr>
        <p:txBody>
          <a:bodyPr lIns="0" tIns="0" rIns="0" bIns="0" rtlCol="0" anchor="t">
            <a:spAutoFit/>
          </a:bodyPr>
          <a:lstStyle/>
          <a:p>
            <a:pPr>
              <a:lnSpc>
                <a:spcPts val="4159"/>
              </a:lnSpc>
            </a:pPr>
            <a:r>
              <a:rPr lang="en-US" sz="2599">
                <a:solidFill>
                  <a:srgbClr val="FFFFFF"/>
                </a:solidFill>
                <a:latin typeface="Barlow Light"/>
              </a:rPr>
              <a:t>Situated in the northeastern part of Illinois, Chicago is nestled along the southwestern shore of Lake Michigan.</a:t>
            </a:r>
          </a:p>
        </p:txBody>
      </p:sp>
      <p:sp>
        <p:nvSpPr>
          <p:cNvPr id="9" name="TextBox 9"/>
          <p:cNvSpPr txBox="1"/>
          <p:nvPr/>
        </p:nvSpPr>
        <p:spPr>
          <a:xfrm>
            <a:off x="1953046" y="8080533"/>
            <a:ext cx="14813499" cy="1020445"/>
          </a:xfrm>
          <a:prstGeom prst="rect">
            <a:avLst/>
          </a:prstGeom>
        </p:spPr>
        <p:txBody>
          <a:bodyPr lIns="0" tIns="0" rIns="0" bIns="0" rtlCol="0" anchor="t">
            <a:spAutoFit/>
          </a:bodyPr>
          <a:lstStyle/>
          <a:p>
            <a:pPr>
              <a:lnSpc>
                <a:spcPts val="4159"/>
              </a:lnSpc>
            </a:pPr>
            <a:r>
              <a:rPr lang="en-US" sz="2599">
                <a:solidFill>
                  <a:srgbClr val="FFFFFF"/>
                </a:solidFill>
                <a:latin typeface="Barlow Light"/>
              </a:rPr>
              <a:t>The city covers an area of approximately 234 square miles (606 square kilometers) and is characterized by its iconic skyline, expansive waterfront, and numerous neighborhoods.</a:t>
            </a:r>
          </a:p>
        </p:txBody>
      </p:sp>
      <p:grpSp>
        <p:nvGrpSpPr>
          <p:cNvPr id="10" name="Group 10"/>
          <p:cNvGrpSpPr/>
          <p:nvPr/>
        </p:nvGrpSpPr>
        <p:grpSpPr>
          <a:xfrm>
            <a:off x="1190752" y="5117559"/>
            <a:ext cx="162052" cy="16205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EC0DA"/>
            </a:solidFill>
          </p:spPr>
          <p:txBody>
            <a:bodyPr/>
            <a:lstStyle/>
            <a:p>
              <a:endParaRPr lang="en-IN"/>
            </a:p>
          </p:txBody>
        </p:sp>
      </p:grpSp>
      <p:grpSp>
        <p:nvGrpSpPr>
          <p:cNvPr id="12" name="Group 12"/>
          <p:cNvGrpSpPr/>
          <p:nvPr/>
        </p:nvGrpSpPr>
        <p:grpSpPr>
          <a:xfrm>
            <a:off x="1190752" y="7018114"/>
            <a:ext cx="162052" cy="162052"/>
            <a:chOff x="0" y="0"/>
            <a:chExt cx="6350000" cy="6350000"/>
          </a:xfrm>
        </p:grpSpPr>
        <p:sp>
          <p:nvSpPr>
            <p:cNvPr id="13" name="Freeform 1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EC0DA"/>
            </a:solidFill>
          </p:spPr>
          <p:txBody>
            <a:bodyPr/>
            <a:lstStyle/>
            <a:p>
              <a:endParaRPr lang="en-IN"/>
            </a:p>
          </p:txBody>
        </p:sp>
      </p:grpSp>
      <p:grpSp>
        <p:nvGrpSpPr>
          <p:cNvPr id="14" name="Group 14"/>
          <p:cNvGrpSpPr/>
          <p:nvPr/>
        </p:nvGrpSpPr>
        <p:grpSpPr>
          <a:xfrm>
            <a:off x="1190752" y="8286210"/>
            <a:ext cx="162052" cy="16205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EC0DA"/>
            </a:solidFill>
          </p:spPr>
          <p:txBody>
            <a:bodyPr/>
            <a:lstStyle/>
            <a:p>
              <a:endParaRPr lang="en-IN"/>
            </a:p>
          </p:txBody>
        </p:sp>
      </p:grpSp>
      <p:sp>
        <p:nvSpPr>
          <p:cNvPr id="16" name="TextBox 16"/>
          <p:cNvSpPr txBox="1"/>
          <p:nvPr/>
        </p:nvSpPr>
        <p:spPr>
          <a:xfrm>
            <a:off x="1028700" y="5951377"/>
            <a:ext cx="7632338" cy="613410"/>
          </a:xfrm>
          <a:prstGeom prst="rect">
            <a:avLst/>
          </a:prstGeom>
        </p:spPr>
        <p:txBody>
          <a:bodyPr lIns="0" tIns="0" rIns="0" bIns="0" rtlCol="0" anchor="t">
            <a:spAutoFit/>
          </a:bodyPr>
          <a:lstStyle/>
          <a:p>
            <a:pPr>
              <a:lnSpc>
                <a:spcPts val="5099"/>
              </a:lnSpc>
            </a:pPr>
            <a:r>
              <a:rPr lang="en-US" sz="3399">
                <a:solidFill>
                  <a:srgbClr val="FFFFFF"/>
                </a:solidFill>
                <a:latin typeface="Barlow Light"/>
              </a:rPr>
              <a:t>2.  Geographical Area:</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065358" y="1889481"/>
            <a:ext cx="16438325" cy="541539"/>
          </a:xfrm>
          <a:custGeom>
            <a:avLst/>
            <a:gdLst/>
            <a:ahLst/>
            <a:cxnLst/>
            <a:rect l="l" t="t" r="r" b="b"/>
            <a:pathLst>
              <a:path w="16438325" h="541539">
                <a:moveTo>
                  <a:pt x="0" y="0"/>
                </a:moveTo>
                <a:lnTo>
                  <a:pt x="16438325" y="0"/>
                </a:lnTo>
                <a:lnTo>
                  <a:pt x="16438325" y="541539"/>
                </a:lnTo>
                <a:lnTo>
                  <a:pt x="0" y="541539"/>
                </a:lnTo>
                <a:lnTo>
                  <a:pt x="0" y="0"/>
                </a:lnTo>
                <a:close/>
              </a:path>
            </a:pathLst>
          </a:custGeom>
          <a:blipFill>
            <a:blip r:embed="rId2"/>
            <a:stretch>
              <a:fillRect/>
            </a:stretch>
          </a:blipFill>
        </p:spPr>
        <p:txBody>
          <a:bodyPr/>
          <a:lstStyle/>
          <a:p>
            <a:endParaRPr lang="en-IN"/>
          </a:p>
        </p:txBody>
      </p:sp>
      <p:sp>
        <p:nvSpPr>
          <p:cNvPr id="3" name="Freeform 3"/>
          <p:cNvSpPr/>
          <p:nvPr/>
        </p:nvSpPr>
        <p:spPr>
          <a:xfrm>
            <a:off x="1028700" y="4155045"/>
            <a:ext cx="13803272" cy="770571"/>
          </a:xfrm>
          <a:custGeom>
            <a:avLst/>
            <a:gdLst/>
            <a:ahLst/>
            <a:cxnLst/>
            <a:rect l="l" t="t" r="r" b="b"/>
            <a:pathLst>
              <a:path w="13803272" h="770571">
                <a:moveTo>
                  <a:pt x="0" y="0"/>
                </a:moveTo>
                <a:lnTo>
                  <a:pt x="13803272" y="0"/>
                </a:lnTo>
                <a:lnTo>
                  <a:pt x="13803272" y="770571"/>
                </a:lnTo>
                <a:lnTo>
                  <a:pt x="0" y="770571"/>
                </a:lnTo>
                <a:lnTo>
                  <a:pt x="0" y="0"/>
                </a:lnTo>
                <a:close/>
              </a:path>
            </a:pathLst>
          </a:custGeom>
          <a:blipFill>
            <a:blip r:embed="rId3"/>
            <a:stretch>
              <a:fillRect/>
            </a:stretch>
          </a:blipFill>
        </p:spPr>
        <p:txBody>
          <a:bodyPr/>
          <a:lstStyle/>
          <a:p>
            <a:endParaRPr lang="en-IN"/>
          </a:p>
        </p:txBody>
      </p:sp>
      <p:sp>
        <p:nvSpPr>
          <p:cNvPr id="4" name="Freeform 4"/>
          <p:cNvSpPr/>
          <p:nvPr/>
        </p:nvSpPr>
        <p:spPr>
          <a:xfrm>
            <a:off x="1028700" y="6649641"/>
            <a:ext cx="16193942" cy="843255"/>
          </a:xfrm>
          <a:custGeom>
            <a:avLst/>
            <a:gdLst/>
            <a:ahLst/>
            <a:cxnLst/>
            <a:rect l="l" t="t" r="r" b="b"/>
            <a:pathLst>
              <a:path w="16193942" h="843255">
                <a:moveTo>
                  <a:pt x="0" y="0"/>
                </a:moveTo>
                <a:lnTo>
                  <a:pt x="16193942" y="0"/>
                </a:lnTo>
                <a:lnTo>
                  <a:pt x="16193942" y="843255"/>
                </a:lnTo>
                <a:lnTo>
                  <a:pt x="0" y="843255"/>
                </a:lnTo>
                <a:lnTo>
                  <a:pt x="0" y="0"/>
                </a:lnTo>
                <a:close/>
              </a:path>
            </a:pathLst>
          </a:custGeom>
          <a:blipFill>
            <a:blip r:embed="rId4"/>
            <a:stretch>
              <a:fillRect/>
            </a:stretch>
          </a:blipFill>
        </p:spPr>
        <p:txBody>
          <a:bodyPr/>
          <a:lstStyle/>
          <a:p>
            <a:endParaRPr lang="en-IN"/>
          </a:p>
        </p:txBody>
      </p:sp>
      <p:sp>
        <p:nvSpPr>
          <p:cNvPr id="5" name="TextBox 5"/>
          <p:cNvSpPr txBox="1"/>
          <p:nvPr/>
        </p:nvSpPr>
        <p:spPr>
          <a:xfrm>
            <a:off x="1065358" y="757238"/>
            <a:ext cx="16193942" cy="5429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Dax formula for Solving time (in days) :</a:t>
            </a:r>
          </a:p>
        </p:txBody>
      </p:sp>
      <p:sp>
        <p:nvSpPr>
          <p:cNvPr id="6" name="TextBox 6"/>
          <p:cNvSpPr txBox="1"/>
          <p:nvPr/>
        </p:nvSpPr>
        <p:spPr>
          <a:xfrm>
            <a:off x="1065358" y="3021570"/>
            <a:ext cx="16193942" cy="5429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Dax formula for Month:</a:t>
            </a:r>
          </a:p>
        </p:txBody>
      </p:sp>
      <p:sp>
        <p:nvSpPr>
          <p:cNvPr id="7" name="TextBox 7"/>
          <p:cNvSpPr txBox="1"/>
          <p:nvPr/>
        </p:nvSpPr>
        <p:spPr>
          <a:xfrm>
            <a:off x="1028700" y="5516166"/>
            <a:ext cx="16193942" cy="5429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Dax formula for Domestic Crimes in District 8:</a:t>
            </a:r>
          </a:p>
        </p:txBody>
      </p:sp>
      <p:sp>
        <p:nvSpPr>
          <p:cNvPr id="8" name="TextBox 8"/>
          <p:cNvSpPr txBox="1"/>
          <p:nvPr/>
        </p:nvSpPr>
        <p:spPr>
          <a:xfrm>
            <a:off x="1028700" y="8083446"/>
            <a:ext cx="16193942" cy="162877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Calculated columns are static and built using DAX formulae within the data model, whereas "Add Column" functions are dynamic and used throughout the data transformation process in Power Query Editor.</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2910199" y="2454507"/>
            <a:ext cx="5896502" cy="2234464"/>
          </a:xfrm>
          <a:custGeom>
            <a:avLst/>
            <a:gdLst/>
            <a:ahLst/>
            <a:cxnLst/>
            <a:rect l="l" t="t" r="r" b="b"/>
            <a:pathLst>
              <a:path w="5896502" h="2234464">
                <a:moveTo>
                  <a:pt x="0" y="0"/>
                </a:moveTo>
                <a:lnTo>
                  <a:pt x="5896502" y="0"/>
                </a:lnTo>
                <a:lnTo>
                  <a:pt x="5896502" y="2234464"/>
                </a:lnTo>
                <a:lnTo>
                  <a:pt x="0" y="2234464"/>
                </a:lnTo>
                <a:lnTo>
                  <a:pt x="0" y="0"/>
                </a:lnTo>
                <a:close/>
              </a:path>
            </a:pathLst>
          </a:custGeom>
          <a:blipFill>
            <a:blip r:embed="rId2"/>
            <a:stretch>
              <a:fillRect/>
            </a:stretch>
          </a:blipFill>
        </p:spPr>
        <p:txBody>
          <a:bodyPr/>
          <a:lstStyle/>
          <a:p>
            <a:endParaRPr lang="en-IN"/>
          </a:p>
        </p:txBody>
      </p:sp>
      <p:sp>
        <p:nvSpPr>
          <p:cNvPr id="3" name="Freeform 3"/>
          <p:cNvSpPr/>
          <p:nvPr/>
        </p:nvSpPr>
        <p:spPr>
          <a:xfrm>
            <a:off x="9178176" y="2454507"/>
            <a:ext cx="8803561" cy="3244673"/>
          </a:xfrm>
          <a:custGeom>
            <a:avLst/>
            <a:gdLst/>
            <a:ahLst/>
            <a:cxnLst/>
            <a:rect l="l" t="t" r="r" b="b"/>
            <a:pathLst>
              <a:path w="8803561" h="3244673">
                <a:moveTo>
                  <a:pt x="0" y="0"/>
                </a:moveTo>
                <a:lnTo>
                  <a:pt x="8803562" y="0"/>
                </a:lnTo>
                <a:lnTo>
                  <a:pt x="8803562" y="3244673"/>
                </a:lnTo>
                <a:lnTo>
                  <a:pt x="0" y="3244673"/>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12. Using ‘Calculate’ and a row iteration DAX function calculate the number of crimes which are of type ‘theft’ and happened in ‘District 8’.</a:t>
            </a:r>
          </a:p>
        </p:txBody>
      </p:sp>
      <p:sp>
        <p:nvSpPr>
          <p:cNvPr id="5" name="TextBox 5"/>
          <p:cNvSpPr txBox="1"/>
          <p:nvPr/>
        </p:nvSpPr>
        <p:spPr>
          <a:xfrm>
            <a:off x="1028700" y="2454507"/>
            <a:ext cx="1509359" cy="54292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12. </a:t>
            </a:r>
          </a:p>
        </p:txBody>
      </p:sp>
      <p:sp>
        <p:nvSpPr>
          <p:cNvPr id="6" name="TextBox 6"/>
          <p:cNvSpPr txBox="1"/>
          <p:nvPr/>
        </p:nvSpPr>
        <p:spPr>
          <a:xfrm>
            <a:off x="1028700" y="6175143"/>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13. Using PowerBI can you separate the Longitude and Latitude from the Locations Column (Longitude, Latitude)? Which feature will you use?</a:t>
            </a:r>
          </a:p>
        </p:txBody>
      </p:sp>
      <p:sp>
        <p:nvSpPr>
          <p:cNvPr id="7" name="TextBox 7"/>
          <p:cNvSpPr txBox="1"/>
          <p:nvPr/>
        </p:nvSpPr>
        <p:spPr>
          <a:xfrm>
            <a:off x="1028700" y="7629525"/>
            <a:ext cx="16953038" cy="1628775"/>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Ans 13.  Yes, Using PowerBI we can separate the Longitude and Latitude from the Locations Column (Longitude, Latitude), I used split column feature in home tab of power query editor and used “,” as the delimiter.</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14. When we add a column in Power Query what’s the code that comes in M language in formula bar? What do you know about M-query?</a:t>
            </a:r>
          </a:p>
        </p:txBody>
      </p:sp>
      <p:sp>
        <p:nvSpPr>
          <p:cNvPr id="3" name="TextBox 3"/>
          <p:cNvSpPr txBox="1"/>
          <p:nvPr/>
        </p:nvSpPr>
        <p:spPr>
          <a:xfrm>
            <a:off x="1028700" y="2349804"/>
            <a:ext cx="16193942" cy="7600950"/>
          </a:xfrm>
          <a:prstGeom prst="rect">
            <a:avLst/>
          </a:prstGeom>
        </p:spPr>
        <p:txBody>
          <a:bodyPr lIns="0" tIns="0" rIns="0" bIns="0" rtlCol="0" anchor="t">
            <a:spAutoFit/>
          </a:bodyPr>
          <a:lstStyle/>
          <a:p>
            <a:pPr>
              <a:lnSpc>
                <a:spcPts val="4320"/>
              </a:lnSpc>
            </a:pPr>
            <a:r>
              <a:rPr lang="en-US" sz="3600">
                <a:solidFill>
                  <a:srgbClr val="FFFFFF"/>
                </a:solidFill>
                <a:latin typeface="Barlow"/>
              </a:rPr>
              <a:t>Ans 14. The M language, commonly known as the "Power Query Formula Language". It is a functional language used for data transformation activities in the Power Query Editor of programs including as Power BI.</a:t>
            </a:r>
          </a:p>
          <a:p>
            <a:pPr>
              <a:lnSpc>
                <a:spcPts val="4320"/>
              </a:lnSpc>
            </a:pPr>
            <a:r>
              <a:rPr lang="en-US" sz="3600">
                <a:solidFill>
                  <a:srgbClr val="FFFFFF"/>
                </a:solidFill>
                <a:latin typeface="Barlow Bold"/>
              </a:rPr>
              <a:t>Formula for adding a new column in M-query is:</a:t>
            </a:r>
          </a:p>
          <a:p>
            <a:pPr>
              <a:lnSpc>
                <a:spcPts val="4320"/>
              </a:lnSpc>
            </a:pPr>
            <a:r>
              <a:rPr lang="en-US" sz="3600">
                <a:solidFill>
                  <a:srgbClr val="FFFFFF"/>
                </a:solidFill>
                <a:latin typeface="Barlow"/>
              </a:rPr>
              <a:t>= Table.AddColumn(#"PreviousStepName", "NewColumnName", each [Column1] + [Column2])</a:t>
            </a:r>
          </a:p>
          <a:p>
            <a:pPr>
              <a:lnSpc>
                <a:spcPts val="4320"/>
              </a:lnSpc>
            </a:pPr>
            <a:endParaRPr lang="en-US" sz="3600">
              <a:solidFill>
                <a:srgbClr val="FFFFFF"/>
              </a:solidFill>
              <a:latin typeface="Barlow"/>
            </a:endParaRPr>
          </a:p>
          <a:p>
            <a:pPr marL="777240" lvl="1" indent="-388620">
              <a:lnSpc>
                <a:spcPts val="4320"/>
              </a:lnSpc>
              <a:buFont typeface="Arial"/>
              <a:buChar char="•"/>
            </a:pPr>
            <a:r>
              <a:rPr lang="en-US" sz="3600">
                <a:solidFill>
                  <a:srgbClr val="FFFFFF"/>
                </a:solidFill>
                <a:latin typeface="Barlow"/>
              </a:rPr>
              <a:t>Table.AddColumn: This function adds a new column to the data table.</a:t>
            </a:r>
          </a:p>
          <a:p>
            <a:pPr marL="777240" lvl="1" indent="-388620">
              <a:lnSpc>
                <a:spcPts val="4320"/>
              </a:lnSpc>
              <a:buFont typeface="Arial"/>
              <a:buChar char="•"/>
            </a:pPr>
            <a:r>
              <a:rPr lang="en-US" sz="3600">
                <a:solidFill>
                  <a:srgbClr val="FFFFFF"/>
                </a:solidFill>
                <a:latin typeface="Barlow"/>
              </a:rPr>
              <a:t>#"PreviousStepName": This refers to the step in the data transformation process before adding the new column.</a:t>
            </a:r>
          </a:p>
          <a:p>
            <a:pPr marL="777240" lvl="1" indent="-388620">
              <a:lnSpc>
                <a:spcPts val="4320"/>
              </a:lnSpc>
              <a:buFont typeface="Arial"/>
              <a:buChar char="•"/>
            </a:pPr>
            <a:r>
              <a:rPr lang="en-US" sz="3600">
                <a:solidFill>
                  <a:srgbClr val="FFFFFF"/>
                </a:solidFill>
                <a:latin typeface="Barlow"/>
              </a:rPr>
              <a:t>"NewColumnName": This is the name of the new column being added.</a:t>
            </a:r>
          </a:p>
          <a:p>
            <a:pPr marL="777240" lvl="1" indent="-388620">
              <a:lnSpc>
                <a:spcPts val="4320"/>
              </a:lnSpc>
              <a:buFont typeface="Arial"/>
              <a:buChar char="•"/>
            </a:pPr>
            <a:r>
              <a:rPr lang="en-US" sz="3600">
                <a:solidFill>
                  <a:srgbClr val="FFFFFF"/>
                </a:solidFill>
                <a:latin typeface="Barlow"/>
              </a:rPr>
              <a:t>each [Column1] + [Column2]: This is the expression that calculates the values for each row in the new column. Here, it adds the values from two existing columns, 'Column1' and 'Column2'.</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821083" y="5388550"/>
            <a:ext cx="14645834" cy="2070028"/>
          </a:xfrm>
          <a:custGeom>
            <a:avLst/>
            <a:gdLst/>
            <a:ahLst/>
            <a:cxnLst/>
            <a:rect l="l" t="t" r="r" b="b"/>
            <a:pathLst>
              <a:path w="14645834" h="2070028">
                <a:moveTo>
                  <a:pt x="0" y="0"/>
                </a:moveTo>
                <a:lnTo>
                  <a:pt x="14645834" y="0"/>
                </a:lnTo>
                <a:lnTo>
                  <a:pt x="14645834" y="2070027"/>
                </a:lnTo>
                <a:lnTo>
                  <a:pt x="0" y="2070027"/>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19175"/>
            <a:ext cx="15597945" cy="1466850"/>
          </a:xfrm>
          <a:prstGeom prst="rect">
            <a:avLst/>
          </a:prstGeom>
        </p:spPr>
        <p:txBody>
          <a:bodyPr lIns="0" tIns="0" rIns="0" bIns="0" rtlCol="0" anchor="t">
            <a:spAutoFit/>
          </a:bodyPr>
          <a:lstStyle/>
          <a:p>
            <a:pPr>
              <a:lnSpc>
                <a:spcPts val="11519"/>
              </a:lnSpc>
            </a:pPr>
            <a:r>
              <a:rPr lang="en-US" sz="9600">
                <a:solidFill>
                  <a:srgbClr val="FFFFFF"/>
                </a:solidFill>
                <a:latin typeface="Barlow Semi-Bold"/>
              </a:rPr>
              <a:t>Subjective Q&amp;A</a:t>
            </a:r>
          </a:p>
        </p:txBody>
      </p:sp>
      <p:sp>
        <p:nvSpPr>
          <p:cNvPr id="4" name="TextBox 4"/>
          <p:cNvSpPr txBox="1"/>
          <p:nvPr/>
        </p:nvSpPr>
        <p:spPr>
          <a:xfrm>
            <a:off x="685810" y="2862520"/>
            <a:ext cx="16573490" cy="1163955"/>
          </a:xfrm>
          <a:prstGeom prst="rect">
            <a:avLst/>
          </a:prstGeom>
        </p:spPr>
        <p:txBody>
          <a:bodyPr lIns="0" tIns="0" rIns="0" bIns="0" rtlCol="0" anchor="t">
            <a:spAutoFit/>
          </a:bodyPr>
          <a:lstStyle/>
          <a:p>
            <a:pPr marL="388620" lvl="1">
              <a:lnSpc>
                <a:spcPts val="4680"/>
              </a:lnSpc>
            </a:pPr>
            <a:r>
              <a:rPr lang="en-US" sz="3600" dirty="0">
                <a:solidFill>
                  <a:srgbClr val="FFFFFF"/>
                </a:solidFill>
                <a:latin typeface="Barlow"/>
              </a:rPr>
              <a:t>1. Is there any month-wise change in crime rates? If not, what could be the mistake in that operation?</a:t>
            </a:r>
          </a:p>
        </p:txBody>
      </p:sp>
      <p:sp>
        <p:nvSpPr>
          <p:cNvPr id="5" name="TextBox 5"/>
          <p:cNvSpPr txBox="1"/>
          <p:nvPr/>
        </p:nvSpPr>
        <p:spPr>
          <a:xfrm>
            <a:off x="1065358" y="4436050"/>
            <a:ext cx="16193942" cy="551433"/>
          </a:xfrm>
          <a:prstGeom prst="rect">
            <a:avLst/>
          </a:prstGeom>
        </p:spPr>
        <p:txBody>
          <a:bodyPr lIns="0" tIns="0" rIns="0" bIns="0" rtlCol="0" anchor="t">
            <a:spAutoFit/>
          </a:bodyPr>
          <a:lstStyle/>
          <a:p>
            <a:pPr>
              <a:lnSpc>
                <a:spcPts val="4320"/>
              </a:lnSpc>
              <a:spcBef>
                <a:spcPct val="0"/>
              </a:spcBef>
            </a:pPr>
            <a:r>
              <a:rPr lang="en-US" sz="3600" dirty="0">
                <a:solidFill>
                  <a:srgbClr val="FFFFFF"/>
                </a:solidFill>
                <a:latin typeface="Barlow"/>
              </a:rPr>
              <a:t>Ans 1. Yes, there is month-change in crime rates:</a:t>
            </a:r>
          </a:p>
        </p:txBody>
      </p:sp>
      <p:sp>
        <p:nvSpPr>
          <p:cNvPr id="6" name="TextBox 6"/>
          <p:cNvSpPr txBox="1"/>
          <p:nvPr/>
        </p:nvSpPr>
        <p:spPr>
          <a:xfrm>
            <a:off x="1065358" y="7868152"/>
            <a:ext cx="16193942" cy="1085850"/>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The crime rates went drastically down in month of June which suggest string measures were taken for reducing the crime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2696254" y="2349804"/>
            <a:ext cx="10434974" cy="4170216"/>
          </a:xfrm>
          <a:custGeom>
            <a:avLst/>
            <a:gdLst/>
            <a:ahLst/>
            <a:cxnLst/>
            <a:rect l="l" t="t" r="r" b="b"/>
            <a:pathLst>
              <a:path w="10434974" h="4170216">
                <a:moveTo>
                  <a:pt x="0" y="0"/>
                </a:moveTo>
                <a:lnTo>
                  <a:pt x="10434974" y="0"/>
                </a:lnTo>
                <a:lnTo>
                  <a:pt x="10434974" y="4170216"/>
                </a:lnTo>
                <a:lnTo>
                  <a:pt x="0" y="4170216"/>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2. How can we reduce the no. of crimes, and which types of crime should we focus on to achieve improvement in the overall number of crimes?</a:t>
            </a:r>
          </a:p>
        </p:txBody>
      </p:sp>
      <p:sp>
        <p:nvSpPr>
          <p:cNvPr id="4" name="TextBox 4"/>
          <p:cNvSpPr txBox="1"/>
          <p:nvPr/>
        </p:nvSpPr>
        <p:spPr>
          <a:xfrm>
            <a:off x="1028700" y="2349804"/>
            <a:ext cx="1326129" cy="542925"/>
          </a:xfrm>
          <a:prstGeom prst="rect">
            <a:avLst/>
          </a:prstGeom>
        </p:spPr>
        <p:txBody>
          <a:bodyPr lIns="0" tIns="0" rIns="0" bIns="0" rtlCol="0" anchor="t">
            <a:spAutoFit/>
          </a:bodyPr>
          <a:lstStyle/>
          <a:p>
            <a:pPr>
              <a:lnSpc>
                <a:spcPts val="4320"/>
              </a:lnSpc>
            </a:pPr>
            <a:r>
              <a:rPr lang="en-US" sz="3600">
                <a:solidFill>
                  <a:srgbClr val="FFFFFF"/>
                </a:solidFill>
                <a:latin typeface="Barlow"/>
              </a:rPr>
              <a:t>Ans 2. </a:t>
            </a:r>
          </a:p>
        </p:txBody>
      </p:sp>
      <p:sp>
        <p:nvSpPr>
          <p:cNvPr id="5" name="TextBox 5"/>
          <p:cNvSpPr txBox="1"/>
          <p:nvPr/>
        </p:nvSpPr>
        <p:spPr>
          <a:xfrm>
            <a:off x="1028700" y="7004429"/>
            <a:ext cx="16953038" cy="2714625"/>
          </a:xfrm>
          <a:prstGeom prst="rect">
            <a:avLst/>
          </a:prstGeom>
        </p:spPr>
        <p:txBody>
          <a:bodyPr lIns="0" tIns="0" rIns="0" bIns="0" rtlCol="0" anchor="t">
            <a:spAutoFit/>
          </a:bodyPr>
          <a:lstStyle/>
          <a:p>
            <a:pPr>
              <a:lnSpc>
                <a:spcPts val="4320"/>
              </a:lnSpc>
            </a:pPr>
            <a:r>
              <a:rPr lang="en-US" sz="3600">
                <a:solidFill>
                  <a:srgbClr val="FFFFFF"/>
                </a:solidFill>
                <a:latin typeface="Barlow"/>
              </a:rPr>
              <a:t>We should focus on crime types like Theft, Battery and Criminal Damage to achieve improvement in the overall number of crimes. </a:t>
            </a:r>
          </a:p>
          <a:p>
            <a:pPr>
              <a:lnSpc>
                <a:spcPts val="4320"/>
              </a:lnSpc>
            </a:pPr>
            <a:endParaRPr lang="en-US" sz="3600">
              <a:solidFill>
                <a:srgbClr val="FFFFFF"/>
              </a:solidFill>
              <a:latin typeface="Barlow"/>
            </a:endParaRPr>
          </a:p>
          <a:p>
            <a:pPr>
              <a:lnSpc>
                <a:spcPts val="4320"/>
              </a:lnSpc>
            </a:pPr>
            <a:r>
              <a:rPr lang="en-US" sz="3600">
                <a:solidFill>
                  <a:srgbClr val="FFFFFF"/>
                </a:solidFill>
                <a:latin typeface="Barlow"/>
              </a:rPr>
              <a:t>We can reduce no. crimes by better equipping our police forces for handling more frequently accruing type of crimes and by making more arrests.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028700" y="3616629"/>
            <a:ext cx="6803621" cy="4163354"/>
          </a:xfrm>
          <a:custGeom>
            <a:avLst/>
            <a:gdLst/>
            <a:ahLst/>
            <a:cxnLst/>
            <a:rect l="l" t="t" r="r" b="b"/>
            <a:pathLst>
              <a:path w="6803621" h="4163354">
                <a:moveTo>
                  <a:pt x="0" y="0"/>
                </a:moveTo>
                <a:lnTo>
                  <a:pt x="6803621" y="0"/>
                </a:lnTo>
                <a:lnTo>
                  <a:pt x="6803621" y="4163354"/>
                </a:lnTo>
                <a:lnTo>
                  <a:pt x="0" y="4163354"/>
                </a:lnTo>
                <a:lnTo>
                  <a:pt x="0" y="0"/>
                </a:lnTo>
                <a:close/>
              </a:path>
            </a:pathLst>
          </a:custGeom>
          <a:blipFill>
            <a:blip r:embed="rId2"/>
            <a:stretch>
              <a:fillRect t="-1587" b="-1587"/>
            </a:stretch>
          </a:blipFill>
        </p:spPr>
        <p:txBody>
          <a:bodyPr/>
          <a:lstStyle/>
          <a:p>
            <a:endParaRPr lang="en-IN"/>
          </a:p>
        </p:txBody>
      </p:sp>
      <p:sp>
        <p:nvSpPr>
          <p:cNvPr id="3" name="Freeform 3"/>
          <p:cNvSpPr/>
          <p:nvPr/>
        </p:nvSpPr>
        <p:spPr>
          <a:xfrm>
            <a:off x="12638886" y="5595649"/>
            <a:ext cx="5342852" cy="4537009"/>
          </a:xfrm>
          <a:custGeom>
            <a:avLst/>
            <a:gdLst/>
            <a:ahLst/>
            <a:cxnLst/>
            <a:rect l="l" t="t" r="r" b="b"/>
            <a:pathLst>
              <a:path w="5342852" h="4537009">
                <a:moveTo>
                  <a:pt x="0" y="0"/>
                </a:moveTo>
                <a:lnTo>
                  <a:pt x="5342852" y="0"/>
                </a:lnTo>
                <a:lnTo>
                  <a:pt x="5342852" y="4537009"/>
                </a:lnTo>
                <a:lnTo>
                  <a:pt x="0" y="4537009"/>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3. Which localities experience higher crime rates, and what measures can we ensure to reduce these numbers?</a:t>
            </a:r>
          </a:p>
        </p:txBody>
      </p:sp>
      <p:sp>
        <p:nvSpPr>
          <p:cNvPr id="5" name="TextBox 5"/>
          <p:cNvSpPr txBox="1"/>
          <p:nvPr/>
        </p:nvSpPr>
        <p:spPr>
          <a:xfrm>
            <a:off x="1028700" y="2349804"/>
            <a:ext cx="16953038" cy="1085850"/>
          </a:xfrm>
          <a:prstGeom prst="rect">
            <a:avLst/>
          </a:prstGeom>
        </p:spPr>
        <p:txBody>
          <a:bodyPr lIns="0" tIns="0" rIns="0" bIns="0" rtlCol="0" anchor="t">
            <a:spAutoFit/>
          </a:bodyPr>
          <a:lstStyle/>
          <a:p>
            <a:pPr>
              <a:lnSpc>
                <a:spcPts val="4320"/>
              </a:lnSpc>
            </a:pPr>
            <a:r>
              <a:rPr lang="en-US" sz="3600">
                <a:solidFill>
                  <a:srgbClr val="FFFFFF"/>
                </a:solidFill>
                <a:latin typeface="Barlow"/>
              </a:rPr>
              <a:t>Ans 3. In this question I’m considering community areas as localities because there is no column as localities in the given data:</a:t>
            </a:r>
          </a:p>
        </p:txBody>
      </p:sp>
      <p:sp>
        <p:nvSpPr>
          <p:cNvPr id="6" name="TextBox 6"/>
          <p:cNvSpPr txBox="1"/>
          <p:nvPr/>
        </p:nvSpPr>
        <p:spPr>
          <a:xfrm>
            <a:off x="1028700" y="7960958"/>
            <a:ext cx="11815359" cy="2171700"/>
          </a:xfrm>
          <a:prstGeom prst="rect">
            <a:avLst/>
          </a:prstGeom>
        </p:spPr>
        <p:txBody>
          <a:bodyPr lIns="0" tIns="0" rIns="0" bIns="0" rtlCol="0" anchor="t">
            <a:spAutoFit/>
          </a:bodyPr>
          <a:lstStyle/>
          <a:p>
            <a:pPr>
              <a:lnSpc>
                <a:spcPts val="4320"/>
              </a:lnSpc>
            </a:pPr>
            <a:r>
              <a:rPr lang="en-US" sz="3600">
                <a:solidFill>
                  <a:srgbClr val="FFFFFF"/>
                </a:solidFill>
                <a:latin typeface="Barlow"/>
              </a:rPr>
              <a:t>We can see that there high number of crimes occurring on streets, apartments and residences so we can spread awareness and train our police forces better to handle crimes in these locations: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4861301" y="3823857"/>
            <a:ext cx="9288818" cy="5905606"/>
          </a:xfrm>
          <a:custGeom>
            <a:avLst/>
            <a:gdLst/>
            <a:ahLst/>
            <a:cxnLst/>
            <a:rect l="l" t="t" r="r" b="b"/>
            <a:pathLst>
              <a:path w="9288818" h="5905606">
                <a:moveTo>
                  <a:pt x="0" y="0"/>
                </a:moveTo>
                <a:lnTo>
                  <a:pt x="9288817" y="0"/>
                </a:lnTo>
                <a:lnTo>
                  <a:pt x="9288817" y="5905606"/>
                </a:lnTo>
                <a:lnTo>
                  <a:pt x="0" y="5905606"/>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4. Can you suggest wards where security improvements should be made to reduce crime?</a:t>
            </a:r>
          </a:p>
        </p:txBody>
      </p:sp>
      <p:sp>
        <p:nvSpPr>
          <p:cNvPr id="4" name="TextBox 4"/>
          <p:cNvSpPr txBox="1"/>
          <p:nvPr/>
        </p:nvSpPr>
        <p:spPr>
          <a:xfrm>
            <a:off x="1028700" y="2349804"/>
            <a:ext cx="16953038" cy="1085850"/>
          </a:xfrm>
          <a:prstGeom prst="rect">
            <a:avLst/>
          </a:prstGeom>
        </p:spPr>
        <p:txBody>
          <a:bodyPr lIns="0" tIns="0" rIns="0" bIns="0" rtlCol="0" anchor="t">
            <a:spAutoFit/>
          </a:bodyPr>
          <a:lstStyle/>
          <a:p>
            <a:pPr>
              <a:lnSpc>
                <a:spcPts val="4320"/>
              </a:lnSpc>
            </a:pPr>
            <a:r>
              <a:rPr lang="en-US" sz="3600">
                <a:solidFill>
                  <a:srgbClr val="FFFFFF"/>
                </a:solidFill>
                <a:latin typeface="Barlow"/>
              </a:rPr>
              <a:t>Ans 4. In this visualization we can see the ward no. 42, 27, 28, 6 and 24 crimes over 3000 and need immediate security improvements.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389919" y="3996492"/>
            <a:ext cx="16230600" cy="2294017"/>
          </a:xfrm>
          <a:custGeom>
            <a:avLst/>
            <a:gdLst/>
            <a:ahLst/>
            <a:cxnLst/>
            <a:rect l="l" t="t" r="r" b="b"/>
            <a:pathLst>
              <a:path w="16230600" h="2294017">
                <a:moveTo>
                  <a:pt x="0" y="0"/>
                </a:moveTo>
                <a:lnTo>
                  <a:pt x="16230600" y="0"/>
                </a:lnTo>
                <a:lnTo>
                  <a:pt x="16230600" y="2294016"/>
                </a:lnTo>
                <a:lnTo>
                  <a:pt x="0" y="2294016"/>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5. Crime Rate Trend Analysis: Monitor changes in crime rates over time to detect any discernible patterns or trends.</a:t>
            </a:r>
          </a:p>
        </p:txBody>
      </p:sp>
      <p:sp>
        <p:nvSpPr>
          <p:cNvPr id="4" name="TextBox 4"/>
          <p:cNvSpPr txBox="1"/>
          <p:nvPr/>
        </p:nvSpPr>
        <p:spPr>
          <a:xfrm>
            <a:off x="1028700" y="2349804"/>
            <a:ext cx="16953038" cy="542925"/>
          </a:xfrm>
          <a:prstGeom prst="rect">
            <a:avLst/>
          </a:prstGeom>
        </p:spPr>
        <p:txBody>
          <a:bodyPr lIns="0" tIns="0" rIns="0" bIns="0" rtlCol="0" anchor="t">
            <a:spAutoFit/>
          </a:bodyPr>
          <a:lstStyle/>
          <a:p>
            <a:pPr>
              <a:lnSpc>
                <a:spcPts val="4320"/>
              </a:lnSpc>
            </a:pPr>
            <a:r>
              <a:rPr lang="en-US" sz="3600">
                <a:solidFill>
                  <a:srgbClr val="FFFFFF"/>
                </a:solidFill>
                <a:latin typeface="Barlow"/>
              </a:rPr>
              <a:t>Ans 5. We can see that number of crime drastically decreased in the month of june.</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5865011" y="3725029"/>
            <a:ext cx="6557979" cy="2863851"/>
          </a:xfrm>
          <a:custGeom>
            <a:avLst/>
            <a:gdLst/>
            <a:ahLst/>
            <a:cxnLst/>
            <a:rect l="l" t="t" r="r" b="b"/>
            <a:pathLst>
              <a:path w="6557979" h="2863851">
                <a:moveTo>
                  <a:pt x="0" y="0"/>
                </a:moveTo>
                <a:lnTo>
                  <a:pt x="6557978" y="0"/>
                </a:lnTo>
                <a:lnTo>
                  <a:pt x="6557978" y="2863851"/>
                </a:lnTo>
                <a:lnTo>
                  <a:pt x="0" y="2863851"/>
                </a:lnTo>
                <a:lnTo>
                  <a:pt x="0" y="0"/>
                </a:lnTo>
                <a:close/>
              </a:path>
            </a:pathLst>
          </a:custGeom>
          <a:blipFill>
            <a:blip r:embed="rId2"/>
            <a:stretch>
              <a:fillRect/>
            </a:stretch>
          </a:blipFill>
        </p:spPr>
        <p:txBody>
          <a:bodyPr/>
          <a:lstStyle/>
          <a:p>
            <a:endParaRPr lang="en-IN"/>
          </a:p>
        </p:txBody>
      </p:sp>
      <p:sp>
        <p:nvSpPr>
          <p:cNvPr id="3" name="Freeform 3"/>
          <p:cNvSpPr/>
          <p:nvPr/>
        </p:nvSpPr>
        <p:spPr>
          <a:xfrm>
            <a:off x="3610191" y="8006117"/>
            <a:ext cx="11067618" cy="2093556"/>
          </a:xfrm>
          <a:custGeom>
            <a:avLst/>
            <a:gdLst/>
            <a:ahLst/>
            <a:cxnLst/>
            <a:rect l="l" t="t" r="r" b="b"/>
            <a:pathLst>
              <a:path w="11067618" h="2093556">
                <a:moveTo>
                  <a:pt x="0" y="0"/>
                </a:moveTo>
                <a:lnTo>
                  <a:pt x="11067618" y="0"/>
                </a:lnTo>
                <a:lnTo>
                  <a:pt x="11067618" y="2093556"/>
                </a:lnTo>
                <a:lnTo>
                  <a:pt x="0" y="2093556"/>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00125"/>
            <a:ext cx="16953038" cy="2345055"/>
          </a:xfrm>
          <a:prstGeom prst="rect">
            <a:avLst/>
          </a:prstGeom>
        </p:spPr>
        <p:txBody>
          <a:bodyPr lIns="0" tIns="0" rIns="0" bIns="0" rtlCol="0" anchor="t">
            <a:spAutoFit/>
          </a:bodyPr>
          <a:lstStyle/>
          <a:p>
            <a:pPr>
              <a:lnSpc>
                <a:spcPts val="4680"/>
              </a:lnSpc>
            </a:pPr>
            <a:r>
              <a:rPr lang="en-US" sz="3600">
                <a:solidFill>
                  <a:srgbClr val="FFFFFF"/>
                </a:solidFill>
                <a:latin typeface="Barlow"/>
              </a:rPr>
              <a:t>6. Create a monthwise tabular data consisting of two columns, month and total no. of crimes in that month. Also, add one more column where each row of the column contains the total no. of crimes for the previous month. Do we need to use any filter-based DAX function here (All, All except, etc)?</a:t>
            </a:r>
          </a:p>
        </p:txBody>
      </p:sp>
      <p:sp>
        <p:nvSpPr>
          <p:cNvPr id="5" name="TextBox 5"/>
          <p:cNvSpPr txBox="1"/>
          <p:nvPr/>
        </p:nvSpPr>
        <p:spPr>
          <a:xfrm>
            <a:off x="1028700" y="3725029"/>
            <a:ext cx="1221426" cy="542925"/>
          </a:xfrm>
          <a:prstGeom prst="rect">
            <a:avLst/>
          </a:prstGeom>
        </p:spPr>
        <p:txBody>
          <a:bodyPr lIns="0" tIns="0" rIns="0" bIns="0" rtlCol="0" anchor="t">
            <a:spAutoFit/>
          </a:bodyPr>
          <a:lstStyle/>
          <a:p>
            <a:pPr>
              <a:lnSpc>
                <a:spcPts val="4320"/>
              </a:lnSpc>
            </a:pPr>
            <a:r>
              <a:rPr lang="en-US" sz="3600">
                <a:solidFill>
                  <a:srgbClr val="FFFFFF"/>
                </a:solidFill>
                <a:latin typeface="Barlow"/>
              </a:rPr>
              <a:t>Ans 6. </a:t>
            </a:r>
          </a:p>
        </p:txBody>
      </p:sp>
      <p:sp>
        <p:nvSpPr>
          <p:cNvPr id="6" name="TextBox 6"/>
          <p:cNvSpPr txBox="1"/>
          <p:nvPr/>
        </p:nvSpPr>
        <p:spPr>
          <a:xfrm>
            <a:off x="1028700" y="6751638"/>
            <a:ext cx="16953038" cy="1085850"/>
          </a:xfrm>
          <a:prstGeom prst="rect">
            <a:avLst/>
          </a:prstGeom>
        </p:spPr>
        <p:txBody>
          <a:bodyPr lIns="0" tIns="0" rIns="0" bIns="0" rtlCol="0" anchor="t">
            <a:spAutoFit/>
          </a:bodyPr>
          <a:lstStyle/>
          <a:p>
            <a:pPr>
              <a:lnSpc>
                <a:spcPts val="4320"/>
              </a:lnSpc>
              <a:spcBef>
                <a:spcPct val="0"/>
              </a:spcBef>
            </a:pPr>
            <a:r>
              <a:rPr lang="en-US" sz="3600">
                <a:solidFill>
                  <a:srgbClr val="FFFFFF"/>
                </a:solidFill>
                <a:latin typeface="Barlow"/>
              </a:rPr>
              <a:t>I created a new measure “Total Crimes Previous Month” and I used filter based DAX function “ALL” and “ALLEXCEPT”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795499" y="2030159"/>
            <a:ext cx="14697001" cy="780925"/>
          </a:xfrm>
          <a:custGeom>
            <a:avLst/>
            <a:gdLst/>
            <a:ahLst/>
            <a:cxnLst/>
            <a:rect l="l" t="t" r="r" b="b"/>
            <a:pathLst>
              <a:path w="14697001" h="780925">
                <a:moveTo>
                  <a:pt x="0" y="0"/>
                </a:moveTo>
                <a:lnTo>
                  <a:pt x="14697002" y="0"/>
                </a:lnTo>
                <a:lnTo>
                  <a:pt x="14697002" y="780924"/>
                </a:lnTo>
                <a:lnTo>
                  <a:pt x="0" y="780924"/>
                </a:lnTo>
                <a:lnTo>
                  <a:pt x="0" y="0"/>
                </a:lnTo>
                <a:close/>
              </a:path>
            </a:pathLst>
          </a:custGeom>
          <a:blipFill>
            <a:blip r:embed="rId2"/>
            <a:stretch>
              <a:fillRect/>
            </a:stretch>
          </a:blipFill>
        </p:spPr>
        <p:txBody>
          <a:bodyPr/>
          <a:lstStyle/>
          <a:p>
            <a:endParaRPr lang="en-IN"/>
          </a:p>
        </p:txBody>
      </p:sp>
      <p:sp>
        <p:nvSpPr>
          <p:cNvPr id="3" name="Freeform 3"/>
          <p:cNvSpPr/>
          <p:nvPr/>
        </p:nvSpPr>
        <p:spPr>
          <a:xfrm>
            <a:off x="3593551" y="7357254"/>
            <a:ext cx="4555823" cy="1971269"/>
          </a:xfrm>
          <a:custGeom>
            <a:avLst/>
            <a:gdLst/>
            <a:ahLst/>
            <a:cxnLst/>
            <a:rect l="l" t="t" r="r" b="b"/>
            <a:pathLst>
              <a:path w="4555823" h="1971269">
                <a:moveTo>
                  <a:pt x="0" y="0"/>
                </a:moveTo>
                <a:lnTo>
                  <a:pt x="4555822" y="0"/>
                </a:lnTo>
                <a:lnTo>
                  <a:pt x="4555822" y="1971269"/>
                </a:lnTo>
                <a:lnTo>
                  <a:pt x="0" y="1971269"/>
                </a:lnTo>
                <a:lnTo>
                  <a:pt x="0" y="0"/>
                </a:lnTo>
                <a:close/>
              </a:path>
            </a:pathLst>
          </a:custGeom>
          <a:blipFill>
            <a:blip r:embed="rId3"/>
            <a:stretch>
              <a:fillRect/>
            </a:stretch>
          </a:blipFill>
        </p:spPr>
        <p:txBody>
          <a:bodyPr/>
          <a:lstStyle/>
          <a:p>
            <a:endParaRPr lang="en-IN"/>
          </a:p>
        </p:txBody>
      </p:sp>
      <p:sp>
        <p:nvSpPr>
          <p:cNvPr id="4" name="Freeform 4"/>
          <p:cNvSpPr/>
          <p:nvPr/>
        </p:nvSpPr>
        <p:spPr>
          <a:xfrm>
            <a:off x="9505219" y="6503895"/>
            <a:ext cx="4895505" cy="3640700"/>
          </a:xfrm>
          <a:custGeom>
            <a:avLst/>
            <a:gdLst/>
            <a:ahLst/>
            <a:cxnLst/>
            <a:rect l="l" t="t" r="r" b="b"/>
            <a:pathLst>
              <a:path w="4895505" h="3640700">
                <a:moveTo>
                  <a:pt x="0" y="0"/>
                </a:moveTo>
                <a:lnTo>
                  <a:pt x="4895505" y="0"/>
                </a:lnTo>
                <a:lnTo>
                  <a:pt x="4895505" y="3640701"/>
                </a:lnTo>
                <a:lnTo>
                  <a:pt x="0" y="3640701"/>
                </a:lnTo>
                <a:lnTo>
                  <a:pt x="0" y="0"/>
                </a:lnTo>
                <a:close/>
              </a:path>
            </a:pathLst>
          </a:custGeom>
          <a:blipFill>
            <a:blip r:embed="rId4"/>
            <a:stretch>
              <a:fillRect/>
            </a:stretch>
          </a:blipFill>
        </p:spPr>
        <p:txBody>
          <a:bodyPr/>
          <a:lstStyle/>
          <a:p>
            <a:endParaRPr lang="en-IN"/>
          </a:p>
        </p:txBody>
      </p:sp>
      <p:sp>
        <p:nvSpPr>
          <p:cNvPr id="5" name="TextBox 5"/>
          <p:cNvSpPr txBox="1"/>
          <p:nvPr/>
        </p:nvSpPr>
        <p:spPr>
          <a:xfrm>
            <a:off x="1028700" y="1028700"/>
            <a:ext cx="16953038" cy="542925"/>
          </a:xfrm>
          <a:prstGeom prst="rect">
            <a:avLst/>
          </a:prstGeom>
        </p:spPr>
        <p:txBody>
          <a:bodyPr lIns="0" tIns="0" rIns="0" bIns="0" rtlCol="0" anchor="t">
            <a:spAutoFit/>
          </a:bodyPr>
          <a:lstStyle/>
          <a:p>
            <a:pPr>
              <a:lnSpc>
                <a:spcPts val="4320"/>
              </a:lnSpc>
            </a:pPr>
            <a:r>
              <a:rPr lang="en-US" sz="3600">
                <a:solidFill>
                  <a:srgbClr val="FFFFFF"/>
                </a:solidFill>
                <a:latin typeface="Barlow"/>
              </a:rPr>
              <a:t>Dax function for “Total Crimes by month”:</a:t>
            </a:r>
          </a:p>
        </p:txBody>
      </p:sp>
      <p:sp>
        <p:nvSpPr>
          <p:cNvPr id="6" name="TextBox 6"/>
          <p:cNvSpPr txBox="1"/>
          <p:nvPr/>
        </p:nvSpPr>
        <p:spPr>
          <a:xfrm>
            <a:off x="1028700" y="3922893"/>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7. As per the previous reports, most domestic crimes do not result in arrest due to public hesitation and family pressure, is this trend also visible in our data?</a:t>
            </a:r>
          </a:p>
        </p:txBody>
      </p:sp>
      <p:sp>
        <p:nvSpPr>
          <p:cNvPr id="7" name="TextBox 7"/>
          <p:cNvSpPr txBox="1"/>
          <p:nvPr/>
        </p:nvSpPr>
        <p:spPr>
          <a:xfrm>
            <a:off x="1028700" y="5814204"/>
            <a:ext cx="16953038" cy="1085850"/>
          </a:xfrm>
          <a:prstGeom prst="rect">
            <a:avLst/>
          </a:prstGeom>
        </p:spPr>
        <p:txBody>
          <a:bodyPr lIns="0" tIns="0" rIns="0" bIns="0" rtlCol="0" anchor="t">
            <a:spAutoFit/>
          </a:bodyPr>
          <a:lstStyle/>
          <a:p>
            <a:pPr>
              <a:lnSpc>
                <a:spcPts val="4320"/>
              </a:lnSpc>
            </a:pPr>
            <a:r>
              <a:rPr lang="en-US" sz="3600">
                <a:solidFill>
                  <a:srgbClr val="FFFFFF"/>
                </a:solidFill>
                <a:latin typeface="Barlow"/>
              </a:rPr>
              <a:t>Ans 7. Yes, trend is also visible in our data as only 12.64% of reported domestic crimes resulted in arrests.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grpSp>
        <p:nvGrpSpPr>
          <p:cNvPr id="2" name="Group 2"/>
          <p:cNvGrpSpPr/>
          <p:nvPr/>
        </p:nvGrpSpPr>
        <p:grpSpPr>
          <a:xfrm>
            <a:off x="1190752" y="3849463"/>
            <a:ext cx="162052" cy="162052"/>
            <a:chOff x="0" y="0"/>
            <a:chExt cx="6350000" cy="6350000"/>
          </a:xfrm>
        </p:grpSpPr>
        <p:sp>
          <p:nvSpPr>
            <p:cNvPr id="3" name="Freeform 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EC0DA"/>
            </a:solidFill>
          </p:spPr>
          <p:txBody>
            <a:bodyPr/>
            <a:lstStyle/>
            <a:p>
              <a:endParaRPr lang="en-IN"/>
            </a:p>
          </p:txBody>
        </p:sp>
      </p:grpSp>
      <p:sp>
        <p:nvSpPr>
          <p:cNvPr id="4" name="TextBox 4"/>
          <p:cNvSpPr txBox="1"/>
          <p:nvPr/>
        </p:nvSpPr>
        <p:spPr>
          <a:xfrm>
            <a:off x="1028700" y="1019175"/>
            <a:ext cx="10567607" cy="1133475"/>
          </a:xfrm>
          <a:prstGeom prst="rect">
            <a:avLst/>
          </a:prstGeom>
        </p:spPr>
        <p:txBody>
          <a:bodyPr lIns="0" tIns="0" rIns="0" bIns="0" rtlCol="0" anchor="t">
            <a:spAutoFit/>
          </a:bodyPr>
          <a:lstStyle/>
          <a:p>
            <a:pPr>
              <a:lnSpc>
                <a:spcPts val="8879"/>
              </a:lnSpc>
            </a:pPr>
            <a:r>
              <a:rPr lang="en-US" sz="7399">
                <a:solidFill>
                  <a:srgbClr val="FFFFFF"/>
                </a:solidFill>
                <a:latin typeface="Barlow Condensed Semi-Bold"/>
              </a:rPr>
              <a:t>Background: Chicago Overview</a:t>
            </a:r>
          </a:p>
        </p:txBody>
      </p:sp>
      <p:sp>
        <p:nvSpPr>
          <p:cNvPr id="5" name="TextBox 5"/>
          <p:cNvSpPr txBox="1"/>
          <p:nvPr/>
        </p:nvSpPr>
        <p:spPr>
          <a:xfrm>
            <a:off x="1028700" y="2782727"/>
            <a:ext cx="7632338" cy="613410"/>
          </a:xfrm>
          <a:prstGeom prst="rect">
            <a:avLst/>
          </a:prstGeom>
        </p:spPr>
        <p:txBody>
          <a:bodyPr lIns="0" tIns="0" rIns="0" bIns="0" rtlCol="0" anchor="t">
            <a:spAutoFit/>
          </a:bodyPr>
          <a:lstStyle/>
          <a:p>
            <a:pPr>
              <a:lnSpc>
                <a:spcPts val="5099"/>
              </a:lnSpc>
            </a:pPr>
            <a:r>
              <a:rPr lang="en-US" sz="3399">
                <a:solidFill>
                  <a:srgbClr val="FFFFFF"/>
                </a:solidFill>
                <a:latin typeface="Barlow Light"/>
              </a:rPr>
              <a:t>3.  Historical Context Related to Crime:</a:t>
            </a:r>
          </a:p>
        </p:txBody>
      </p:sp>
      <p:sp>
        <p:nvSpPr>
          <p:cNvPr id="6" name="TextBox 6"/>
          <p:cNvSpPr txBox="1"/>
          <p:nvPr/>
        </p:nvSpPr>
        <p:spPr>
          <a:xfrm>
            <a:off x="1953046" y="3643787"/>
            <a:ext cx="15306254" cy="496570"/>
          </a:xfrm>
          <a:prstGeom prst="rect">
            <a:avLst/>
          </a:prstGeom>
        </p:spPr>
        <p:txBody>
          <a:bodyPr lIns="0" tIns="0" rIns="0" bIns="0" rtlCol="0" anchor="t">
            <a:spAutoFit/>
          </a:bodyPr>
          <a:lstStyle/>
          <a:p>
            <a:pPr>
              <a:lnSpc>
                <a:spcPts val="4159"/>
              </a:lnSpc>
            </a:pPr>
            <a:r>
              <a:rPr lang="en-US" sz="2599">
                <a:solidFill>
                  <a:srgbClr val="FFFFFF"/>
                </a:solidFill>
                <a:latin typeface="Barlow Light"/>
              </a:rPr>
              <a:t>Chicago has a complex history related to crime, particularly dating back to the early 20th century.</a:t>
            </a:r>
          </a:p>
        </p:txBody>
      </p:sp>
      <p:sp>
        <p:nvSpPr>
          <p:cNvPr id="7" name="TextBox 7"/>
          <p:cNvSpPr txBox="1"/>
          <p:nvPr/>
        </p:nvSpPr>
        <p:spPr>
          <a:xfrm>
            <a:off x="1953046" y="4388007"/>
            <a:ext cx="15306254" cy="1020445"/>
          </a:xfrm>
          <a:prstGeom prst="rect">
            <a:avLst/>
          </a:prstGeom>
        </p:spPr>
        <p:txBody>
          <a:bodyPr lIns="0" tIns="0" rIns="0" bIns="0" rtlCol="0" anchor="t">
            <a:spAutoFit/>
          </a:bodyPr>
          <a:lstStyle/>
          <a:p>
            <a:pPr>
              <a:lnSpc>
                <a:spcPts val="4159"/>
              </a:lnSpc>
            </a:pPr>
            <a:r>
              <a:rPr lang="en-US" sz="2599">
                <a:solidFill>
                  <a:srgbClr val="FFFFFF"/>
                </a:solidFill>
                <a:latin typeface="Barlow Light"/>
              </a:rPr>
              <a:t>During the Prohibition era, Chicago gained notoriety as the base of operations for organized crime syndicates, including the infamous Al Capone and his gang.</a:t>
            </a:r>
          </a:p>
        </p:txBody>
      </p:sp>
      <p:sp>
        <p:nvSpPr>
          <p:cNvPr id="8" name="TextBox 8"/>
          <p:cNvSpPr txBox="1"/>
          <p:nvPr/>
        </p:nvSpPr>
        <p:spPr>
          <a:xfrm>
            <a:off x="1933996" y="8171973"/>
            <a:ext cx="14813499" cy="1020445"/>
          </a:xfrm>
          <a:prstGeom prst="rect">
            <a:avLst/>
          </a:prstGeom>
        </p:spPr>
        <p:txBody>
          <a:bodyPr lIns="0" tIns="0" rIns="0" bIns="0" rtlCol="0" anchor="t">
            <a:spAutoFit/>
          </a:bodyPr>
          <a:lstStyle/>
          <a:p>
            <a:pPr>
              <a:lnSpc>
                <a:spcPts val="4159"/>
              </a:lnSpc>
            </a:pPr>
            <a:r>
              <a:rPr lang="en-US" sz="2599">
                <a:solidFill>
                  <a:srgbClr val="FFFFFF"/>
                </a:solidFill>
                <a:latin typeface="Barlow Light"/>
              </a:rPr>
              <a:t>Chicago's crime persists, prompting efforts to improve policing, engage communities, and address underlying social issues.</a:t>
            </a:r>
          </a:p>
        </p:txBody>
      </p:sp>
      <p:grpSp>
        <p:nvGrpSpPr>
          <p:cNvPr id="9" name="Group 9"/>
          <p:cNvGrpSpPr/>
          <p:nvPr/>
        </p:nvGrpSpPr>
        <p:grpSpPr>
          <a:xfrm>
            <a:off x="1190752" y="4593684"/>
            <a:ext cx="162052" cy="162052"/>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EC0DA"/>
            </a:solidFill>
          </p:spPr>
          <p:txBody>
            <a:bodyPr/>
            <a:lstStyle/>
            <a:p>
              <a:endParaRPr lang="en-IN"/>
            </a:p>
          </p:txBody>
        </p:sp>
      </p:grpSp>
      <p:grpSp>
        <p:nvGrpSpPr>
          <p:cNvPr id="11" name="Group 11"/>
          <p:cNvGrpSpPr/>
          <p:nvPr/>
        </p:nvGrpSpPr>
        <p:grpSpPr>
          <a:xfrm>
            <a:off x="1171702" y="7109554"/>
            <a:ext cx="162052" cy="16205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EC0DA"/>
            </a:solidFill>
          </p:spPr>
          <p:txBody>
            <a:bodyPr/>
            <a:lstStyle/>
            <a:p>
              <a:endParaRPr lang="en-IN"/>
            </a:p>
          </p:txBody>
        </p:sp>
      </p:grpSp>
      <p:grpSp>
        <p:nvGrpSpPr>
          <p:cNvPr id="13" name="Group 13"/>
          <p:cNvGrpSpPr/>
          <p:nvPr/>
        </p:nvGrpSpPr>
        <p:grpSpPr>
          <a:xfrm>
            <a:off x="1171702" y="8377649"/>
            <a:ext cx="162052" cy="162052"/>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EC0DA"/>
            </a:solidFill>
          </p:spPr>
          <p:txBody>
            <a:bodyPr/>
            <a:lstStyle/>
            <a:p>
              <a:endParaRPr lang="en-IN"/>
            </a:p>
          </p:txBody>
        </p:sp>
      </p:grpSp>
      <p:sp>
        <p:nvSpPr>
          <p:cNvPr id="15" name="TextBox 15"/>
          <p:cNvSpPr txBox="1"/>
          <p:nvPr/>
        </p:nvSpPr>
        <p:spPr>
          <a:xfrm>
            <a:off x="1933996" y="5635782"/>
            <a:ext cx="15306254" cy="1020445"/>
          </a:xfrm>
          <a:prstGeom prst="rect">
            <a:avLst/>
          </a:prstGeom>
        </p:spPr>
        <p:txBody>
          <a:bodyPr lIns="0" tIns="0" rIns="0" bIns="0" rtlCol="0" anchor="t">
            <a:spAutoFit/>
          </a:bodyPr>
          <a:lstStyle/>
          <a:p>
            <a:pPr>
              <a:lnSpc>
                <a:spcPts val="4159"/>
              </a:lnSpc>
            </a:pPr>
            <a:r>
              <a:rPr lang="en-US" sz="2599">
                <a:solidFill>
                  <a:srgbClr val="FFFFFF"/>
                </a:solidFill>
                <a:latin typeface="Barlow Light"/>
              </a:rPr>
              <a:t>The city has faced challenges related to gang violence, drug trafficking, and other criminal activities, particularly in certain neighborhoods with high levels of poverty and social deprivation.</a:t>
            </a:r>
          </a:p>
        </p:txBody>
      </p:sp>
      <p:grpSp>
        <p:nvGrpSpPr>
          <p:cNvPr id="16" name="Group 16"/>
          <p:cNvGrpSpPr/>
          <p:nvPr/>
        </p:nvGrpSpPr>
        <p:grpSpPr>
          <a:xfrm>
            <a:off x="1171702" y="5841459"/>
            <a:ext cx="162052" cy="162052"/>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EC0DA"/>
            </a:solidFill>
          </p:spPr>
          <p:txBody>
            <a:bodyPr/>
            <a:lstStyle/>
            <a:p>
              <a:endParaRPr lang="en-IN"/>
            </a:p>
          </p:txBody>
        </p:sp>
      </p:grpSp>
      <p:sp>
        <p:nvSpPr>
          <p:cNvPr id="18" name="TextBox 18"/>
          <p:cNvSpPr txBox="1"/>
          <p:nvPr/>
        </p:nvSpPr>
        <p:spPr>
          <a:xfrm>
            <a:off x="1933996" y="6903877"/>
            <a:ext cx="15306254" cy="1020445"/>
          </a:xfrm>
          <a:prstGeom prst="rect">
            <a:avLst/>
          </a:prstGeom>
        </p:spPr>
        <p:txBody>
          <a:bodyPr lIns="0" tIns="0" rIns="0" bIns="0" rtlCol="0" anchor="t">
            <a:spAutoFit/>
          </a:bodyPr>
          <a:lstStyle/>
          <a:p>
            <a:pPr>
              <a:lnSpc>
                <a:spcPts val="4159"/>
              </a:lnSpc>
            </a:pPr>
            <a:r>
              <a:rPr lang="en-US" sz="2599">
                <a:solidFill>
                  <a:srgbClr val="FFFFFF"/>
                </a:solidFill>
                <a:latin typeface="Barlow Light"/>
              </a:rPr>
              <a:t>Chicago has implemented diverse strategies like community policing, interventions, and partnerships to combat crime.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028700" y="4296993"/>
            <a:ext cx="9691521" cy="5223064"/>
          </a:xfrm>
          <a:custGeom>
            <a:avLst/>
            <a:gdLst/>
            <a:ahLst/>
            <a:cxnLst/>
            <a:rect l="l" t="t" r="r" b="b"/>
            <a:pathLst>
              <a:path w="9691521" h="5223064">
                <a:moveTo>
                  <a:pt x="0" y="0"/>
                </a:moveTo>
                <a:lnTo>
                  <a:pt x="9691521" y="0"/>
                </a:lnTo>
                <a:lnTo>
                  <a:pt x="9691521" y="5223064"/>
                </a:lnTo>
                <a:lnTo>
                  <a:pt x="0" y="5223064"/>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00125"/>
            <a:ext cx="16953038" cy="1754505"/>
          </a:xfrm>
          <a:prstGeom prst="rect">
            <a:avLst/>
          </a:prstGeom>
        </p:spPr>
        <p:txBody>
          <a:bodyPr lIns="0" tIns="0" rIns="0" bIns="0" rtlCol="0" anchor="t">
            <a:spAutoFit/>
          </a:bodyPr>
          <a:lstStyle/>
          <a:p>
            <a:pPr>
              <a:lnSpc>
                <a:spcPts val="4680"/>
              </a:lnSpc>
            </a:pPr>
            <a:r>
              <a:rPr lang="en-US" sz="3600">
                <a:solidFill>
                  <a:srgbClr val="FFFFFF"/>
                </a:solidFill>
                <a:latin typeface="Barlow"/>
              </a:rPr>
              <a:t>8. Could you generate a visual representation that emphasizes the frequently occurring terms within the "Description" column?</a:t>
            </a:r>
          </a:p>
          <a:p>
            <a:pPr>
              <a:lnSpc>
                <a:spcPts val="4680"/>
              </a:lnSpc>
            </a:pPr>
            <a:endParaRPr lang="en-US" sz="3600">
              <a:solidFill>
                <a:srgbClr val="FFFFFF"/>
              </a:solidFill>
              <a:latin typeface="Barlow"/>
            </a:endParaRPr>
          </a:p>
        </p:txBody>
      </p:sp>
      <p:sp>
        <p:nvSpPr>
          <p:cNvPr id="4" name="TextBox 4"/>
          <p:cNvSpPr txBox="1"/>
          <p:nvPr/>
        </p:nvSpPr>
        <p:spPr>
          <a:xfrm>
            <a:off x="1028700" y="2754630"/>
            <a:ext cx="16953038" cy="1085850"/>
          </a:xfrm>
          <a:prstGeom prst="rect">
            <a:avLst/>
          </a:prstGeom>
        </p:spPr>
        <p:txBody>
          <a:bodyPr lIns="0" tIns="0" rIns="0" bIns="0" rtlCol="0" anchor="t">
            <a:spAutoFit/>
          </a:bodyPr>
          <a:lstStyle/>
          <a:p>
            <a:pPr>
              <a:lnSpc>
                <a:spcPts val="4320"/>
              </a:lnSpc>
            </a:pPr>
            <a:r>
              <a:rPr lang="en-US" sz="3600">
                <a:solidFill>
                  <a:srgbClr val="FFFFFF"/>
                </a:solidFill>
                <a:latin typeface="Barlow"/>
              </a:rPr>
              <a:t>Ans 8. Yes, I used word cloud visual to represent the most frequently occurring terms within the "Description" column:</a:t>
            </a:r>
          </a:p>
        </p:txBody>
      </p:sp>
      <p:sp>
        <p:nvSpPr>
          <p:cNvPr id="5" name="TextBox 5"/>
          <p:cNvSpPr txBox="1"/>
          <p:nvPr/>
        </p:nvSpPr>
        <p:spPr>
          <a:xfrm>
            <a:off x="11420464" y="5822675"/>
            <a:ext cx="6299517" cy="2171700"/>
          </a:xfrm>
          <a:prstGeom prst="rect">
            <a:avLst/>
          </a:prstGeom>
        </p:spPr>
        <p:txBody>
          <a:bodyPr lIns="0" tIns="0" rIns="0" bIns="0" rtlCol="0" anchor="t">
            <a:spAutoFit/>
          </a:bodyPr>
          <a:lstStyle/>
          <a:p>
            <a:pPr>
              <a:lnSpc>
                <a:spcPts val="4320"/>
              </a:lnSpc>
            </a:pPr>
            <a:r>
              <a:rPr lang="en-US" sz="3600">
                <a:solidFill>
                  <a:srgbClr val="FFFFFF"/>
                </a:solidFill>
                <a:latin typeface="Barlow"/>
              </a:rPr>
              <a:t>Here we can see terms like Aggravated, attempt, possess, theft and chid are most frequently occurring.</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028700" y="4619985"/>
            <a:ext cx="4427598" cy="1970175"/>
          </a:xfrm>
          <a:custGeom>
            <a:avLst/>
            <a:gdLst/>
            <a:ahLst/>
            <a:cxnLst/>
            <a:rect l="l" t="t" r="r" b="b"/>
            <a:pathLst>
              <a:path w="4427598" h="1970175">
                <a:moveTo>
                  <a:pt x="0" y="0"/>
                </a:moveTo>
                <a:lnTo>
                  <a:pt x="4427598" y="0"/>
                </a:lnTo>
                <a:lnTo>
                  <a:pt x="4427598" y="1970176"/>
                </a:lnTo>
                <a:lnTo>
                  <a:pt x="0" y="1970176"/>
                </a:lnTo>
                <a:lnTo>
                  <a:pt x="0" y="0"/>
                </a:lnTo>
                <a:close/>
              </a:path>
            </a:pathLst>
          </a:custGeom>
          <a:blipFill>
            <a:blip r:embed="rId2"/>
            <a:stretch>
              <a:fillRect/>
            </a:stretch>
          </a:blipFill>
        </p:spPr>
        <p:txBody>
          <a:bodyPr/>
          <a:lstStyle/>
          <a:p>
            <a:endParaRPr lang="en-IN"/>
          </a:p>
        </p:txBody>
      </p:sp>
      <p:sp>
        <p:nvSpPr>
          <p:cNvPr id="3" name="Freeform 3"/>
          <p:cNvSpPr/>
          <p:nvPr/>
        </p:nvSpPr>
        <p:spPr>
          <a:xfrm>
            <a:off x="9678219" y="4685022"/>
            <a:ext cx="7581081" cy="4858028"/>
          </a:xfrm>
          <a:custGeom>
            <a:avLst/>
            <a:gdLst/>
            <a:ahLst/>
            <a:cxnLst/>
            <a:rect l="l" t="t" r="r" b="b"/>
            <a:pathLst>
              <a:path w="7581081" h="4858028">
                <a:moveTo>
                  <a:pt x="0" y="0"/>
                </a:moveTo>
                <a:lnTo>
                  <a:pt x="7581081" y="0"/>
                </a:lnTo>
                <a:lnTo>
                  <a:pt x="7581081" y="4858028"/>
                </a:lnTo>
                <a:lnTo>
                  <a:pt x="0" y="4858028"/>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9. Are there any particular regions as per the data where the number of domestic crimes reported is very high?</a:t>
            </a:r>
          </a:p>
        </p:txBody>
      </p:sp>
      <p:sp>
        <p:nvSpPr>
          <p:cNvPr id="5" name="TextBox 5"/>
          <p:cNvSpPr txBox="1"/>
          <p:nvPr/>
        </p:nvSpPr>
        <p:spPr>
          <a:xfrm>
            <a:off x="1028700" y="2466697"/>
            <a:ext cx="16953038" cy="1628775"/>
          </a:xfrm>
          <a:prstGeom prst="rect">
            <a:avLst/>
          </a:prstGeom>
        </p:spPr>
        <p:txBody>
          <a:bodyPr lIns="0" tIns="0" rIns="0" bIns="0" rtlCol="0" anchor="t">
            <a:spAutoFit/>
          </a:bodyPr>
          <a:lstStyle/>
          <a:p>
            <a:pPr>
              <a:lnSpc>
                <a:spcPts val="4320"/>
              </a:lnSpc>
            </a:pPr>
            <a:r>
              <a:rPr lang="en-US" sz="3600">
                <a:solidFill>
                  <a:srgbClr val="FFFFFF"/>
                </a:solidFill>
                <a:latin typeface="Barlow"/>
              </a:rPr>
              <a:t>Ans 9. In this case I’m considering total crime distribution over districts:</a:t>
            </a:r>
          </a:p>
          <a:p>
            <a:pPr>
              <a:lnSpc>
                <a:spcPts val="4320"/>
              </a:lnSpc>
            </a:pPr>
            <a:endParaRPr lang="en-US" sz="3600">
              <a:solidFill>
                <a:srgbClr val="FFFFFF"/>
              </a:solidFill>
              <a:latin typeface="Barlow"/>
            </a:endParaRPr>
          </a:p>
          <a:p>
            <a:pPr>
              <a:lnSpc>
                <a:spcPts val="4320"/>
              </a:lnSpc>
            </a:pPr>
            <a:r>
              <a:rPr lang="en-US" sz="3600">
                <a:solidFill>
                  <a:srgbClr val="FFFFFF"/>
                </a:solidFill>
                <a:latin typeface="Barlow"/>
              </a:rPr>
              <a:t>I selected domestic crime slicer as True for all the domestic crimes</a:t>
            </a:r>
          </a:p>
        </p:txBody>
      </p:sp>
      <p:sp>
        <p:nvSpPr>
          <p:cNvPr id="6" name="TextBox 6"/>
          <p:cNvSpPr txBox="1"/>
          <p:nvPr/>
        </p:nvSpPr>
        <p:spPr>
          <a:xfrm>
            <a:off x="1028700" y="7114036"/>
            <a:ext cx="8115300" cy="2171700"/>
          </a:xfrm>
          <a:prstGeom prst="rect">
            <a:avLst/>
          </a:prstGeom>
        </p:spPr>
        <p:txBody>
          <a:bodyPr lIns="0" tIns="0" rIns="0" bIns="0" rtlCol="0" anchor="t">
            <a:spAutoFit/>
          </a:bodyPr>
          <a:lstStyle/>
          <a:p>
            <a:pPr>
              <a:lnSpc>
                <a:spcPts val="4320"/>
              </a:lnSpc>
            </a:pPr>
            <a:r>
              <a:rPr lang="en-US" sz="3600">
                <a:solidFill>
                  <a:srgbClr val="FFFFFF"/>
                </a:solidFill>
                <a:latin typeface="Barlow"/>
              </a:rPr>
              <a:t>I assumed crimes over 1000 as very high so according to that districts 6, 4, 3, 11, 7, 8 and 5 have high number of domestic crimes.</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091769" y="3705907"/>
            <a:ext cx="16104462" cy="2875186"/>
          </a:xfrm>
          <a:custGeom>
            <a:avLst/>
            <a:gdLst/>
            <a:ahLst/>
            <a:cxnLst/>
            <a:rect l="l" t="t" r="r" b="b"/>
            <a:pathLst>
              <a:path w="16104462" h="2875186">
                <a:moveTo>
                  <a:pt x="0" y="0"/>
                </a:moveTo>
                <a:lnTo>
                  <a:pt x="16104462" y="0"/>
                </a:lnTo>
                <a:lnTo>
                  <a:pt x="16104462" y="2875186"/>
                </a:lnTo>
                <a:lnTo>
                  <a:pt x="0" y="2875186"/>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00125"/>
            <a:ext cx="16953038" cy="573405"/>
          </a:xfrm>
          <a:prstGeom prst="rect">
            <a:avLst/>
          </a:prstGeom>
        </p:spPr>
        <p:txBody>
          <a:bodyPr lIns="0" tIns="0" rIns="0" bIns="0" rtlCol="0" anchor="t">
            <a:spAutoFit/>
          </a:bodyPr>
          <a:lstStyle/>
          <a:p>
            <a:pPr>
              <a:lnSpc>
                <a:spcPts val="4680"/>
              </a:lnSpc>
            </a:pPr>
            <a:r>
              <a:rPr lang="en-US" sz="3600">
                <a:solidFill>
                  <a:srgbClr val="FFFFFF"/>
                </a:solidFill>
                <a:latin typeface="Barlow"/>
              </a:rPr>
              <a:t>10. Is the solving time of cases also dependent upon the type and locality of crime?</a:t>
            </a:r>
          </a:p>
        </p:txBody>
      </p:sp>
      <p:sp>
        <p:nvSpPr>
          <p:cNvPr id="4" name="TextBox 4"/>
          <p:cNvSpPr txBox="1"/>
          <p:nvPr/>
        </p:nvSpPr>
        <p:spPr>
          <a:xfrm>
            <a:off x="1028700" y="1969358"/>
            <a:ext cx="16953038" cy="1085850"/>
          </a:xfrm>
          <a:prstGeom prst="rect">
            <a:avLst/>
          </a:prstGeom>
        </p:spPr>
        <p:txBody>
          <a:bodyPr lIns="0" tIns="0" rIns="0" bIns="0" rtlCol="0" anchor="t">
            <a:spAutoFit/>
          </a:bodyPr>
          <a:lstStyle/>
          <a:p>
            <a:pPr>
              <a:lnSpc>
                <a:spcPts val="4320"/>
              </a:lnSpc>
            </a:pPr>
            <a:r>
              <a:rPr lang="en-US" sz="3600">
                <a:solidFill>
                  <a:srgbClr val="FFFFFF"/>
                </a:solidFill>
                <a:latin typeface="Barlow"/>
              </a:rPr>
              <a:t>Ans 10. In this question I’m considering Community areas as there no column mentioned as localities in the data given </a:t>
            </a:r>
          </a:p>
        </p:txBody>
      </p:sp>
      <p:sp>
        <p:nvSpPr>
          <p:cNvPr id="5" name="TextBox 5"/>
          <p:cNvSpPr txBox="1"/>
          <p:nvPr/>
        </p:nvSpPr>
        <p:spPr>
          <a:xfrm>
            <a:off x="1091769" y="7530833"/>
            <a:ext cx="16953038" cy="1085850"/>
          </a:xfrm>
          <a:prstGeom prst="rect">
            <a:avLst/>
          </a:prstGeom>
        </p:spPr>
        <p:txBody>
          <a:bodyPr lIns="0" tIns="0" rIns="0" bIns="0" rtlCol="0" anchor="t">
            <a:spAutoFit/>
          </a:bodyPr>
          <a:lstStyle/>
          <a:p>
            <a:pPr>
              <a:lnSpc>
                <a:spcPts val="4320"/>
              </a:lnSpc>
            </a:pPr>
            <a:r>
              <a:rPr lang="en-US" sz="3600">
                <a:solidFill>
                  <a:srgbClr val="FFFFFF"/>
                </a:solidFill>
                <a:latin typeface="Barlow"/>
              </a:rPr>
              <a:t>Solving time across community areas ranges from 11.77 days to 8.35 days which in my opinion in not much.</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028700" y="1028700"/>
            <a:ext cx="16230600" cy="5229860"/>
          </a:xfrm>
          <a:custGeom>
            <a:avLst/>
            <a:gdLst/>
            <a:ahLst/>
            <a:cxnLst/>
            <a:rect l="l" t="t" r="r" b="b"/>
            <a:pathLst>
              <a:path w="16230600" h="5229860">
                <a:moveTo>
                  <a:pt x="0" y="0"/>
                </a:moveTo>
                <a:lnTo>
                  <a:pt x="16230600" y="0"/>
                </a:lnTo>
                <a:lnTo>
                  <a:pt x="16230600" y="5229860"/>
                </a:lnTo>
                <a:lnTo>
                  <a:pt x="0" y="522986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7075293"/>
            <a:ext cx="16953038" cy="1628775"/>
          </a:xfrm>
          <a:prstGeom prst="rect">
            <a:avLst/>
          </a:prstGeom>
        </p:spPr>
        <p:txBody>
          <a:bodyPr lIns="0" tIns="0" rIns="0" bIns="0" rtlCol="0" anchor="t">
            <a:spAutoFit/>
          </a:bodyPr>
          <a:lstStyle/>
          <a:p>
            <a:pPr>
              <a:lnSpc>
                <a:spcPts val="4320"/>
              </a:lnSpc>
            </a:pPr>
            <a:r>
              <a:rPr lang="en-US" sz="3600">
                <a:solidFill>
                  <a:srgbClr val="FFFFFF"/>
                </a:solidFill>
                <a:latin typeface="Barlow"/>
              </a:rPr>
              <a:t>On the other hand solving time across different types of crimes ranges from 20.5 days to 7.00 days which is a considerable difference with Human Trafficking crimes taking the most time to solve and Public Indecency taking least amount of time to solve. </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3078512" y="2096794"/>
            <a:ext cx="6426707" cy="4180290"/>
          </a:xfrm>
          <a:custGeom>
            <a:avLst/>
            <a:gdLst/>
            <a:ahLst/>
            <a:cxnLst/>
            <a:rect l="l" t="t" r="r" b="b"/>
            <a:pathLst>
              <a:path w="6426707" h="4180290">
                <a:moveTo>
                  <a:pt x="0" y="0"/>
                </a:moveTo>
                <a:lnTo>
                  <a:pt x="6426707" y="0"/>
                </a:lnTo>
                <a:lnTo>
                  <a:pt x="6426707" y="4180289"/>
                </a:lnTo>
                <a:lnTo>
                  <a:pt x="0" y="4180289"/>
                </a:lnTo>
                <a:lnTo>
                  <a:pt x="0" y="0"/>
                </a:lnTo>
                <a:close/>
              </a:path>
            </a:pathLst>
          </a:custGeom>
          <a:blipFill>
            <a:blip r:embed="rId2"/>
            <a:stretch>
              <a:fillRect/>
            </a:stretch>
          </a:blipFill>
        </p:spPr>
        <p:txBody>
          <a:bodyPr/>
          <a:lstStyle/>
          <a:p>
            <a:endParaRPr lang="en-IN"/>
          </a:p>
        </p:txBody>
      </p:sp>
      <p:sp>
        <p:nvSpPr>
          <p:cNvPr id="3" name="Freeform 3"/>
          <p:cNvSpPr/>
          <p:nvPr/>
        </p:nvSpPr>
        <p:spPr>
          <a:xfrm>
            <a:off x="1028700" y="8375517"/>
            <a:ext cx="16953038" cy="882783"/>
          </a:xfrm>
          <a:custGeom>
            <a:avLst/>
            <a:gdLst/>
            <a:ahLst/>
            <a:cxnLst/>
            <a:rect l="l" t="t" r="r" b="b"/>
            <a:pathLst>
              <a:path w="16953038" h="882783">
                <a:moveTo>
                  <a:pt x="0" y="0"/>
                </a:moveTo>
                <a:lnTo>
                  <a:pt x="16953038" y="0"/>
                </a:lnTo>
                <a:lnTo>
                  <a:pt x="16953038" y="882783"/>
                </a:lnTo>
                <a:lnTo>
                  <a:pt x="0" y="882783"/>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00125"/>
            <a:ext cx="16953038" cy="573405"/>
          </a:xfrm>
          <a:prstGeom prst="rect">
            <a:avLst/>
          </a:prstGeom>
        </p:spPr>
        <p:txBody>
          <a:bodyPr lIns="0" tIns="0" rIns="0" bIns="0" rtlCol="0" anchor="t">
            <a:spAutoFit/>
          </a:bodyPr>
          <a:lstStyle/>
          <a:p>
            <a:pPr>
              <a:lnSpc>
                <a:spcPts val="4680"/>
              </a:lnSpc>
            </a:pPr>
            <a:r>
              <a:rPr lang="en-US" sz="3600">
                <a:solidFill>
                  <a:srgbClr val="FFFFFF"/>
                </a:solidFill>
                <a:latin typeface="Barlow"/>
              </a:rPr>
              <a:t>11. Create a calculated column to flag the domestic crimes that took place in District 8.</a:t>
            </a:r>
          </a:p>
        </p:txBody>
      </p:sp>
      <p:sp>
        <p:nvSpPr>
          <p:cNvPr id="5" name="TextBox 5"/>
          <p:cNvSpPr txBox="1"/>
          <p:nvPr/>
        </p:nvSpPr>
        <p:spPr>
          <a:xfrm>
            <a:off x="1028700" y="2096794"/>
            <a:ext cx="1457007" cy="542925"/>
          </a:xfrm>
          <a:prstGeom prst="rect">
            <a:avLst/>
          </a:prstGeom>
        </p:spPr>
        <p:txBody>
          <a:bodyPr lIns="0" tIns="0" rIns="0" bIns="0" rtlCol="0" anchor="t">
            <a:spAutoFit/>
          </a:bodyPr>
          <a:lstStyle/>
          <a:p>
            <a:pPr>
              <a:lnSpc>
                <a:spcPts val="4320"/>
              </a:lnSpc>
            </a:pPr>
            <a:r>
              <a:rPr lang="en-US" sz="3600">
                <a:solidFill>
                  <a:srgbClr val="FFFFFF"/>
                </a:solidFill>
                <a:latin typeface="Barlow"/>
              </a:rPr>
              <a:t>Ans 11. </a:t>
            </a:r>
          </a:p>
        </p:txBody>
      </p:sp>
      <p:sp>
        <p:nvSpPr>
          <p:cNvPr id="6" name="TextBox 6"/>
          <p:cNvSpPr txBox="1"/>
          <p:nvPr/>
        </p:nvSpPr>
        <p:spPr>
          <a:xfrm>
            <a:off x="1028700" y="6800958"/>
            <a:ext cx="16953038" cy="542925"/>
          </a:xfrm>
          <a:prstGeom prst="rect">
            <a:avLst/>
          </a:prstGeom>
        </p:spPr>
        <p:txBody>
          <a:bodyPr lIns="0" tIns="0" rIns="0" bIns="0" rtlCol="0" anchor="t">
            <a:spAutoFit/>
          </a:bodyPr>
          <a:lstStyle/>
          <a:p>
            <a:pPr>
              <a:lnSpc>
                <a:spcPts val="4320"/>
              </a:lnSpc>
            </a:pPr>
            <a:r>
              <a:rPr lang="en-US" sz="3600">
                <a:solidFill>
                  <a:srgbClr val="FFFFFF"/>
                </a:solidFill>
                <a:latin typeface="Barlow"/>
              </a:rPr>
              <a:t>Dax formula for Domestic Crimes in District 8:</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3452951" y="3477848"/>
            <a:ext cx="11382098" cy="4657566"/>
          </a:xfrm>
          <a:custGeom>
            <a:avLst/>
            <a:gdLst/>
            <a:ahLst/>
            <a:cxnLst/>
            <a:rect l="l" t="t" r="r" b="b"/>
            <a:pathLst>
              <a:path w="11382098" h="4657566">
                <a:moveTo>
                  <a:pt x="0" y="0"/>
                </a:moveTo>
                <a:lnTo>
                  <a:pt x="11382098" y="0"/>
                </a:lnTo>
                <a:lnTo>
                  <a:pt x="11382098" y="4657566"/>
                </a:lnTo>
                <a:lnTo>
                  <a:pt x="0" y="4657566"/>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00125"/>
            <a:ext cx="16953038" cy="1163955"/>
          </a:xfrm>
          <a:prstGeom prst="rect">
            <a:avLst/>
          </a:prstGeom>
        </p:spPr>
        <p:txBody>
          <a:bodyPr lIns="0" tIns="0" rIns="0" bIns="0" rtlCol="0" anchor="t">
            <a:spAutoFit/>
          </a:bodyPr>
          <a:lstStyle/>
          <a:p>
            <a:pPr>
              <a:lnSpc>
                <a:spcPts val="4680"/>
              </a:lnSpc>
            </a:pPr>
            <a:r>
              <a:rPr lang="en-US" sz="3600">
                <a:solidFill>
                  <a:srgbClr val="FFFFFF"/>
                </a:solidFill>
                <a:latin typeface="Barlow"/>
              </a:rPr>
              <a:t>12. Out of all the types of crimes which do you think is the most dangerous one and rank the type of crimes according to their no. of occurrences?</a:t>
            </a:r>
          </a:p>
        </p:txBody>
      </p:sp>
      <p:sp>
        <p:nvSpPr>
          <p:cNvPr id="4" name="TextBox 4"/>
          <p:cNvSpPr txBox="1"/>
          <p:nvPr/>
        </p:nvSpPr>
        <p:spPr>
          <a:xfrm>
            <a:off x="1028700" y="2515605"/>
            <a:ext cx="16953038" cy="542925"/>
          </a:xfrm>
          <a:prstGeom prst="rect">
            <a:avLst/>
          </a:prstGeom>
        </p:spPr>
        <p:txBody>
          <a:bodyPr lIns="0" tIns="0" rIns="0" bIns="0" rtlCol="0" anchor="t">
            <a:spAutoFit/>
          </a:bodyPr>
          <a:lstStyle/>
          <a:p>
            <a:pPr>
              <a:lnSpc>
                <a:spcPts val="4320"/>
              </a:lnSpc>
            </a:pPr>
            <a:r>
              <a:rPr lang="en-US" sz="3600">
                <a:solidFill>
                  <a:srgbClr val="FFFFFF"/>
                </a:solidFill>
                <a:latin typeface="Barlow"/>
              </a:rPr>
              <a:t>Ans 12. According to occurrences this is the distribution of types of crimes:</a:t>
            </a:r>
          </a:p>
        </p:txBody>
      </p:sp>
      <p:sp>
        <p:nvSpPr>
          <p:cNvPr id="5" name="TextBox 5"/>
          <p:cNvSpPr txBox="1"/>
          <p:nvPr/>
        </p:nvSpPr>
        <p:spPr>
          <a:xfrm>
            <a:off x="1028700" y="8554732"/>
            <a:ext cx="16953038" cy="1085850"/>
          </a:xfrm>
          <a:prstGeom prst="rect">
            <a:avLst/>
          </a:prstGeom>
        </p:spPr>
        <p:txBody>
          <a:bodyPr lIns="0" tIns="0" rIns="0" bIns="0" rtlCol="0" anchor="t">
            <a:spAutoFit/>
          </a:bodyPr>
          <a:lstStyle/>
          <a:p>
            <a:pPr>
              <a:lnSpc>
                <a:spcPts val="4320"/>
              </a:lnSpc>
            </a:pPr>
            <a:r>
              <a:rPr lang="en-US" sz="3600">
                <a:solidFill>
                  <a:srgbClr val="FFFFFF"/>
                </a:solidFill>
                <a:latin typeface="Barlow"/>
              </a:rPr>
              <a:t>According to this distribution Theft, Battery and Criminal Damage are the most dangerous crimes.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000125"/>
            <a:ext cx="16953038" cy="573405"/>
          </a:xfrm>
          <a:prstGeom prst="rect">
            <a:avLst/>
          </a:prstGeom>
        </p:spPr>
        <p:txBody>
          <a:bodyPr lIns="0" tIns="0" rIns="0" bIns="0" rtlCol="0" anchor="t">
            <a:spAutoFit/>
          </a:bodyPr>
          <a:lstStyle/>
          <a:p>
            <a:pPr>
              <a:lnSpc>
                <a:spcPts val="4680"/>
              </a:lnSpc>
            </a:pPr>
            <a:r>
              <a:rPr lang="en-US" sz="3600">
                <a:solidFill>
                  <a:srgbClr val="FFFFFF"/>
                </a:solidFill>
                <a:latin typeface="Barlow"/>
              </a:rPr>
              <a:t>13. What do you understand by PowerBI gateway? What are its use cases?</a:t>
            </a:r>
          </a:p>
        </p:txBody>
      </p:sp>
      <p:sp>
        <p:nvSpPr>
          <p:cNvPr id="3" name="TextBox 3"/>
          <p:cNvSpPr txBox="1"/>
          <p:nvPr/>
        </p:nvSpPr>
        <p:spPr>
          <a:xfrm>
            <a:off x="1028700" y="2044442"/>
            <a:ext cx="16953038" cy="3800475"/>
          </a:xfrm>
          <a:prstGeom prst="rect">
            <a:avLst/>
          </a:prstGeom>
        </p:spPr>
        <p:txBody>
          <a:bodyPr lIns="0" tIns="0" rIns="0" bIns="0" rtlCol="0" anchor="t">
            <a:spAutoFit/>
          </a:bodyPr>
          <a:lstStyle/>
          <a:p>
            <a:pPr>
              <a:lnSpc>
                <a:spcPts val="4320"/>
              </a:lnSpc>
            </a:pPr>
            <a:r>
              <a:rPr lang="en-US" sz="3600">
                <a:solidFill>
                  <a:srgbClr val="FFFFFF"/>
                </a:solidFill>
                <a:latin typeface="Barlow"/>
              </a:rPr>
              <a:t>Ans 13. The Power BI Gateway is a bridge that allows for safe connection between on-premises data sources and the cloud-based Power BI service. It serves as a bridge between a organization's network and the cloud-based Power BI service.</a:t>
            </a:r>
          </a:p>
          <a:p>
            <a:pPr>
              <a:lnSpc>
                <a:spcPts val="4320"/>
              </a:lnSpc>
            </a:pPr>
            <a:endParaRPr lang="en-US" sz="3600">
              <a:solidFill>
                <a:srgbClr val="FFFFFF"/>
              </a:solidFill>
              <a:latin typeface="Barlow"/>
            </a:endParaRPr>
          </a:p>
          <a:p>
            <a:pPr>
              <a:lnSpc>
                <a:spcPts val="4320"/>
              </a:lnSpc>
            </a:pPr>
            <a:r>
              <a:rPr lang="en-US" sz="3600">
                <a:solidFill>
                  <a:srgbClr val="FFFFFF"/>
                </a:solidFill>
                <a:latin typeface="Barlow"/>
              </a:rPr>
              <a:t>As its use cases Power BI Gateway facilitates scheduled data refreshes, real-time data access, hybrid data integration, secure communication, centralized management, and self-service analytics across cloud and on-premises environments.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457200" y="1866900"/>
            <a:ext cx="17373599" cy="8149915"/>
          </a:xfrm>
          <a:custGeom>
            <a:avLst/>
            <a:gdLst/>
            <a:ahLst/>
            <a:cxnLst/>
            <a:rect l="l" t="t" r="r" b="b"/>
            <a:pathLst>
              <a:path w="13472102" h="8149915">
                <a:moveTo>
                  <a:pt x="0" y="0"/>
                </a:moveTo>
                <a:lnTo>
                  <a:pt x="13472102" y="0"/>
                </a:lnTo>
                <a:lnTo>
                  <a:pt x="13472102" y="8149915"/>
                </a:lnTo>
                <a:lnTo>
                  <a:pt x="0" y="8149915"/>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4865663" y="400050"/>
            <a:ext cx="8556675" cy="1238250"/>
          </a:xfrm>
          <a:prstGeom prst="rect">
            <a:avLst/>
          </a:prstGeom>
        </p:spPr>
        <p:txBody>
          <a:bodyPr lIns="0" tIns="0" rIns="0" bIns="0" rtlCol="0" anchor="t">
            <a:spAutoFit/>
          </a:bodyPr>
          <a:lstStyle/>
          <a:p>
            <a:pPr>
              <a:lnSpc>
                <a:spcPts val="9600"/>
              </a:lnSpc>
            </a:pPr>
            <a:r>
              <a:rPr lang="en-US" sz="8000">
                <a:solidFill>
                  <a:srgbClr val="FFFFFF"/>
                </a:solidFill>
                <a:latin typeface="Barlow Semi-Bold"/>
              </a:rPr>
              <a:t>Dashboard Snippet</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495300" y="1866900"/>
            <a:ext cx="17297400" cy="8103809"/>
          </a:xfrm>
          <a:custGeom>
            <a:avLst/>
            <a:gdLst/>
            <a:ahLst/>
            <a:cxnLst/>
            <a:rect l="l" t="t" r="r" b="b"/>
            <a:pathLst>
              <a:path w="13376287" h="8103809">
                <a:moveTo>
                  <a:pt x="0" y="0"/>
                </a:moveTo>
                <a:lnTo>
                  <a:pt x="13376286" y="0"/>
                </a:lnTo>
                <a:lnTo>
                  <a:pt x="13376286" y="8103809"/>
                </a:lnTo>
                <a:lnTo>
                  <a:pt x="0" y="8103809"/>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4865663" y="400050"/>
            <a:ext cx="8556675" cy="1238250"/>
          </a:xfrm>
          <a:prstGeom prst="rect">
            <a:avLst/>
          </a:prstGeom>
        </p:spPr>
        <p:txBody>
          <a:bodyPr lIns="0" tIns="0" rIns="0" bIns="0" rtlCol="0" anchor="t">
            <a:spAutoFit/>
          </a:bodyPr>
          <a:lstStyle/>
          <a:p>
            <a:pPr>
              <a:lnSpc>
                <a:spcPts val="9600"/>
              </a:lnSpc>
            </a:pPr>
            <a:r>
              <a:rPr lang="en-US" sz="8000">
                <a:solidFill>
                  <a:srgbClr val="FFFFFF"/>
                </a:solidFill>
                <a:latin typeface="Barlow Semi-Bold"/>
              </a:rPr>
              <a:t>Dashboard Snippet</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381000" y="1904741"/>
            <a:ext cx="17449799" cy="8049518"/>
          </a:xfrm>
          <a:custGeom>
            <a:avLst/>
            <a:gdLst/>
            <a:ahLst/>
            <a:cxnLst/>
            <a:rect l="l" t="t" r="r" b="b"/>
            <a:pathLst>
              <a:path w="13293148" h="8049518">
                <a:moveTo>
                  <a:pt x="0" y="0"/>
                </a:moveTo>
                <a:lnTo>
                  <a:pt x="13293148" y="0"/>
                </a:lnTo>
                <a:lnTo>
                  <a:pt x="13293148" y="8049519"/>
                </a:lnTo>
                <a:lnTo>
                  <a:pt x="0" y="8049519"/>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4865663" y="400050"/>
            <a:ext cx="8556675" cy="1238250"/>
          </a:xfrm>
          <a:prstGeom prst="rect">
            <a:avLst/>
          </a:prstGeom>
        </p:spPr>
        <p:txBody>
          <a:bodyPr lIns="0" tIns="0" rIns="0" bIns="0" rtlCol="0" anchor="t">
            <a:spAutoFit/>
          </a:bodyPr>
          <a:lstStyle/>
          <a:p>
            <a:pPr>
              <a:lnSpc>
                <a:spcPts val="9600"/>
              </a:lnSpc>
            </a:pPr>
            <a:r>
              <a:rPr lang="en-US" sz="8000">
                <a:solidFill>
                  <a:srgbClr val="FFFFFF"/>
                </a:solidFill>
                <a:latin typeface="Barlow Semi-Bold"/>
              </a:rPr>
              <a:t>Dashboard Snippet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2962618" y="3104224"/>
            <a:ext cx="1824479" cy="2771998"/>
          </a:xfrm>
          <a:custGeom>
            <a:avLst/>
            <a:gdLst/>
            <a:ahLst/>
            <a:cxnLst/>
            <a:rect l="l" t="t" r="r" b="b"/>
            <a:pathLst>
              <a:path w="1824479" h="2771998">
                <a:moveTo>
                  <a:pt x="0" y="0"/>
                </a:moveTo>
                <a:lnTo>
                  <a:pt x="1824478" y="0"/>
                </a:lnTo>
                <a:lnTo>
                  <a:pt x="1824478" y="2771997"/>
                </a:lnTo>
                <a:lnTo>
                  <a:pt x="0" y="27719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AutoShape 3"/>
          <p:cNvSpPr/>
          <p:nvPr/>
        </p:nvSpPr>
        <p:spPr>
          <a:xfrm>
            <a:off x="2346151" y="6315910"/>
            <a:ext cx="13595699" cy="0"/>
          </a:xfrm>
          <a:prstGeom prst="line">
            <a:avLst/>
          </a:prstGeom>
          <a:ln w="28575" cap="flat">
            <a:solidFill>
              <a:srgbClr val="000000"/>
            </a:solidFill>
            <a:prstDash val="solid"/>
            <a:headEnd type="none" w="sm" len="sm"/>
            <a:tailEnd type="none" w="sm" len="sm"/>
          </a:ln>
        </p:spPr>
        <p:txBody>
          <a:bodyPr/>
          <a:lstStyle/>
          <a:p>
            <a:endParaRPr lang="en-IN"/>
          </a:p>
        </p:txBody>
      </p:sp>
      <p:grpSp>
        <p:nvGrpSpPr>
          <p:cNvPr id="4" name="Group 4"/>
          <p:cNvGrpSpPr/>
          <p:nvPr/>
        </p:nvGrpSpPr>
        <p:grpSpPr>
          <a:xfrm>
            <a:off x="3649409" y="6091646"/>
            <a:ext cx="450896" cy="450896"/>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txBody>
            <a:bodyPr/>
            <a:lstStyle/>
            <a:p>
              <a:endParaRPr lang="en-IN"/>
            </a:p>
          </p:txBody>
        </p:sp>
        <p:sp>
          <p:nvSpPr>
            <p:cNvPr id="6" name="TextBox 6"/>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7" name="TextBox 7"/>
          <p:cNvSpPr txBox="1"/>
          <p:nvPr/>
        </p:nvSpPr>
        <p:spPr>
          <a:xfrm>
            <a:off x="2433067" y="7246238"/>
            <a:ext cx="2883579" cy="2785872"/>
          </a:xfrm>
          <a:prstGeom prst="rect">
            <a:avLst/>
          </a:prstGeom>
        </p:spPr>
        <p:txBody>
          <a:bodyPr lIns="0" tIns="0" rIns="0" bIns="0" rtlCol="0" anchor="t">
            <a:spAutoFit/>
          </a:bodyPr>
          <a:lstStyle/>
          <a:p>
            <a:pPr algn="ctr">
              <a:lnSpc>
                <a:spcPts val="3174"/>
              </a:lnSpc>
            </a:pPr>
            <a:r>
              <a:rPr lang="en-US" sz="2300" spc="225">
                <a:solidFill>
                  <a:srgbClr val="FFFFFF"/>
                </a:solidFill>
                <a:latin typeface="Barlow"/>
              </a:rPr>
              <a:t>Understanding the problem statement and data description of the given dataset</a:t>
            </a:r>
          </a:p>
          <a:p>
            <a:pPr algn="ctr">
              <a:lnSpc>
                <a:spcPts val="3174"/>
              </a:lnSpc>
            </a:pPr>
            <a:endParaRPr lang="en-US" sz="2300" spc="225">
              <a:solidFill>
                <a:srgbClr val="FFFFFF"/>
              </a:solidFill>
              <a:latin typeface="Barlow"/>
            </a:endParaRPr>
          </a:p>
        </p:txBody>
      </p:sp>
      <p:sp>
        <p:nvSpPr>
          <p:cNvPr id="8" name="TextBox 8"/>
          <p:cNvSpPr txBox="1"/>
          <p:nvPr/>
        </p:nvSpPr>
        <p:spPr>
          <a:xfrm>
            <a:off x="2314949" y="6699546"/>
            <a:ext cx="3119815" cy="478917"/>
          </a:xfrm>
          <a:prstGeom prst="rect">
            <a:avLst/>
          </a:prstGeom>
        </p:spPr>
        <p:txBody>
          <a:bodyPr lIns="0" tIns="0" rIns="0" bIns="0" rtlCol="0" anchor="t">
            <a:spAutoFit/>
          </a:bodyPr>
          <a:lstStyle/>
          <a:p>
            <a:pPr algn="ctr">
              <a:lnSpc>
                <a:spcPts val="3863"/>
              </a:lnSpc>
            </a:pPr>
            <a:r>
              <a:rPr lang="en-US" sz="2799" spc="274">
                <a:solidFill>
                  <a:srgbClr val="FFFFFF"/>
                </a:solidFill>
                <a:latin typeface="Barlow Bold"/>
              </a:rPr>
              <a:t>PHASE 1</a:t>
            </a:r>
          </a:p>
        </p:txBody>
      </p:sp>
      <p:sp>
        <p:nvSpPr>
          <p:cNvPr id="9" name="Freeform 9"/>
          <p:cNvSpPr/>
          <p:nvPr/>
        </p:nvSpPr>
        <p:spPr>
          <a:xfrm>
            <a:off x="6291851" y="3104224"/>
            <a:ext cx="1824479" cy="2771998"/>
          </a:xfrm>
          <a:custGeom>
            <a:avLst/>
            <a:gdLst/>
            <a:ahLst/>
            <a:cxnLst/>
            <a:rect l="l" t="t" r="r" b="b"/>
            <a:pathLst>
              <a:path w="1824479" h="2771998">
                <a:moveTo>
                  <a:pt x="0" y="0"/>
                </a:moveTo>
                <a:lnTo>
                  <a:pt x="1824479" y="0"/>
                </a:lnTo>
                <a:lnTo>
                  <a:pt x="1824479" y="2771997"/>
                </a:lnTo>
                <a:lnTo>
                  <a:pt x="0" y="27719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10" name="Group 10"/>
          <p:cNvGrpSpPr/>
          <p:nvPr/>
        </p:nvGrpSpPr>
        <p:grpSpPr>
          <a:xfrm>
            <a:off x="6978642" y="6091646"/>
            <a:ext cx="450896" cy="450896"/>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txBody>
            <a:bodyPr/>
            <a:lstStyle/>
            <a:p>
              <a:endParaRPr lang="en-IN"/>
            </a:p>
          </p:txBody>
        </p:sp>
        <p:sp>
          <p:nvSpPr>
            <p:cNvPr id="12" name="TextBox 12"/>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13" name="Freeform 13"/>
          <p:cNvSpPr/>
          <p:nvPr/>
        </p:nvSpPr>
        <p:spPr>
          <a:xfrm>
            <a:off x="9791280" y="3104224"/>
            <a:ext cx="1824479" cy="2771998"/>
          </a:xfrm>
          <a:custGeom>
            <a:avLst/>
            <a:gdLst/>
            <a:ahLst/>
            <a:cxnLst/>
            <a:rect l="l" t="t" r="r" b="b"/>
            <a:pathLst>
              <a:path w="1824479" h="2771998">
                <a:moveTo>
                  <a:pt x="0" y="0"/>
                </a:moveTo>
                <a:lnTo>
                  <a:pt x="1824478" y="0"/>
                </a:lnTo>
                <a:lnTo>
                  <a:pt x="1824478" y="2771997"/>
                </a:lnTo>
                <a:lnTo>
                  <a:pt x="0" y="27719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14" name="Group 14"/>
          <p:cNvGrpSpPr/>
          <p:nvPr/>
        </p:nvGrpSpPr>
        <p:grpSpPr>
          <a:xfrm>
            <a:off x="10478071" y="6091646"/>
            <a:ext cx="450896" cy="45089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txBody>
            <a:bodyPr/>
            <a:lstStyle/>
            <a:p>
              <a:endParaRPr lang="en-IN"/>
            </a:p>
          </p:txBody>
        </p:sp>
        <p:sp>
          <p:nvSpPr>
            <p:cNvPr id="16" name="TextBox 16"/>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17" name="Freeform 17"/>
          <p:cNvSpPr/>
          <p:nvPr/>
        </p:nvSpPr>
        <p:spPr>
          <a:xfrm>
            <a:off x="13290708" y="3104224"/>
            <a:ext cx="1824479" cy="2771998"/>
          </a:xfrm>
          <a:custGeom>
            <a:avLst/>
            <a:gdLst/>
            <a:ahLst/>
            <a:cxnLst/>
            <a:rect l="l" t="t" r="r" b="b"/>
            <a:pathLst>
              <a:path w="1824479" h="2771998">
                <a:moveTo>
                  <a:pt x="0" y="0"/>
                </a:moveTo>
                <a:lnTo>
                  <a:pt x="1824479" y="0"/>
                </a:lnTo>
                <a:lnTo>
                  <a:pt x="1824479" y="2771997"/>
                </a:lnTo>
                <a:lnTo>
                  <a:pt x="0" y="27719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18" name="Group 18"/>
          <p:cNvGrpSpPr/>
          <p:nvPr/>
        </p:nvGrpSpPr>
        <p:grpSpPr>
          <a:xfrm>
            <a:off x="13977499" y="6091646"/>
            <a:ext cx="450896" cy="450896"/>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txBody>
            <a:bodyPr/>
            <a:lstStyle/>
            <a:p>
              <a:endParaRPr lang="en-IN"/>
            </a:p>
          </p:txBody>
        </p:sp>
        <p:sp>
          <p:nvSpPr>
            <p:cNvPr id="20" name="TextBox 20"/>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21" name="TextBox 21"/>
          <p:cNvSpPr txBox="1"/>
          <p:nvPr/>
        </p:nvSpPr>
        <p:spPr>
          <a:xfrm>
            <a:off x="5762301" y="7246238"/>
            <a:ext cx="2883579" cy="2785872"/>
          </a:xfrm>
          <a:prstGeom prst="rect">
            <a:avLst/>
          </a:prstGeom>
        </p:spPr>
        <p:txBody>
          <a:bodyPr lIns="0" tIns="0" rIns="0" bIns="0" rtlCol="0" anchor="t">
            <a:spAutoFit/>
          </a:bodyPr>
          <a:lstStyle/>
          <a:p>
            <a:pPr algn="ctr">
              <a:lnSpc>
                <a:spcPts val="3174"/>
              </a:lnSpc>
            </a:pPr>
            <a:r>
              <a:rPr lang="en-US" sz="2300" spc="225">
                <a:solidFill>
                  <a:srgbClr val="FFFFFF"/>
                </a:solidFill>
                <a:latin typeface="Barlow"/>
              </a:rPr>
              <a:t>Cleaned the raw data by removing the unwanted columns and adding few new ones</a:t>
            </a:r>
          </a:p>
          <a:p>
            <a:pPr algn="ctr">
              <a:lnSpc>
                <a:spcPts val="3174"/>
              </a:lnSpc>
            </a:pPr>
            <a:endParaRPr lang="en-US" sz="2300" spc="225">
              <a:solidFill>
                <a:srgbClr val="FFFFFF"/>
              </a:solidFill>
              <a:latin typeface="Barlow"/>
            </a:endParaRPr>
          </a:p>
        </p:txBody>
      </p:sp>
      <p:sp>
        <p:nvSpPr>
          <p:cNvPr id="22" name="TextBox 22"/>
          <p:cNvSpPr txBox="1"/>
          <p:nvPr/>
        </p:nvSpPr>
        <p:spPr>
          <a:xfrm>
            <a:off x="5951904" y="6699546"/>
            <a:ext cx="2438432" cy="478917"/>
          </a:xfrm>
          <a:prstGeom prst="rect">
            <a:avLst/>
          </a:prstGeom>
        </p:spPr>
        <p:txBody>
          <a:bodyPr lIns="0" tIns="0" rIns="0" bIns="0" rtlCol="0" anchor="t">
            <a:spAutoFit/>
          </a:bodyPr>
          <a:lstStyle/>
          <a:p>
            <a:pPr algn="ctr">
              <a:lnSpc>
                <a:spcPts val="3863"/>
              </a:lnSpc>
            </a:pPr>
            <a:r>
              <a:rPr lang="en-US" sz="2799" spc="274">
                <a:solidFill>
                  <a:srgbClr val="FFFFFF"/>
                </a:solidFill>
                <a:latin typeface="Barlow Bold"/>
              </a:rPr>
              <a:t>PHASE 2</a:t>
            </a:r>
          </a:p>
        </p:txBody>
      </p:sp>
      <p:sp>
        <p:nvSpPr>
          <p:cNvPr id="23" name="TextBox 23"/>
          <p:cNvSpPr txBox="1"/>
          <p:nvPr/>
        </p:nvSpPr>
        <p:spPr>
          <a:xfrm>
            <a:off x="9187898" y="7246238"/>
            <a:ext cx="3031242" cy="3185922"/>
          </a:xfrm>
          <a:prstGeom prst="rect">
            <a:avLst/>
          </a:prstGeom>
        </p:spPr>
        <p:txBody>
          <a:bodyPr lIns="0" tIns="0" rIns="0" bIns="0" rtlCol="0" anchor="t">
            <a:spAutoFit/>
          </a:bodyPr>
          <a:lstStyle/>
          <a:p>
            <a:pPr algn="ctr">
              <a:lnSpc>
                <a:spcPts val="3174"/>
              </a:lnSpc>
            </a:pPr>
            <a:r>
              <a:rPr lang="en-US" sz="2300" spc="225">
                <a:solidFill>
                  <a:srgbClr val="FFFFFF"/>
                </a:solidFill>
                <a:latin typeface="Barlow"/>
              </a:rPr>
              <a:t>Start analyzing the data in Power BI and Power Query Editor using it’s functionalities DAX, visualization etc. </a:t>
            </a:r>
          </a:p>
          <a:p>
            <a:pPr algn="ctr">
              <a:lnSpc>
                <a:spcPts val="3174"/>
              </a:lnSpc>
            </a:pPr>
            <a:endParaRPr lang="en-US" sz="2300" spc="225">
              <a:solidFill>
                <a:srgbClr val="FFFFFF"/>
              </a:solidFill>
              <a:latin typeface="Barlow"/>
            </a:endParaRPr>
          </a:p>
        </p:txBody>
      </p:sp>
      <p:sp>
        <p:nvSpPr>
          <p:cNvPr id="24" name="TextBox 24"/>
          <p:cNvSpPr txBox="1"/>
          <p:nvPr/>
        </p:nvSpPr>
        <p:spPr>
          <a:xfrm>
            <a:off x="9451333" y="6699546"/>
            <a:ext cx="2438432" cy="478917"/>
          </a:xfrm>
          <a:prstGeom prst="rect">
            <a:avLst/>
          </a:prstGeom>
        </p:spPr>
        <p:txBody>
          <a:bodyPr lIns="0" tIns="0" rIns="0" bIns="0" rtlCol="0" anchor="t">
            <a:spAutoFit/>
          </a:bodyPr>
          <a:lstStyle/>
          <a:p>
            <a:pPr algn="ctr">
              <a:lnSpc>
                <a:spcPts val="3863"/>
              </a:lnSpc>
            </a:pPr>
            <a:r>
              <a:rPr lang="en-US" sz="2799" spc="274">
                <a:solidFill>
                  <a:srgbClr val="FFFFFF"/>
                </a:solidFill>
                <a:latin typeface="Barlow Bold"/>
              </a:rPr>
              <a:t>PHASE 3</a:t>
            </a:r>
          </a:p>
        </p:txBody>
      </p:sp>
      <p:sp>
        <p:nvSpPr>
          <p:cNvPr id="25" name="TextBox 25"/>
          <p:cNvSpPr txBox="1"/>
          <p:nvPr/>
        </p:nvSpPr>
        <p:spPr>
          <a:xfrm>
            <a:off x="12612601" y="7246238"/>
            <a:ext cx="3180692" cy="2785872"/>
          </a:xfrm>
          <a:prstGeom prst="rect">
            <a:avLst/>
          </a:prstGeom>
        </p:spPr>
        <p:txBody>
          <a:bodyPr lIns="0" tIns="0" rIns="0" bIns="0" rtlCol="0" anchor="t">
            <a:spAutoFit/>
          </a:bodyPr>
          <a:lstStyle/>
          <a:p>
            <a:pPr algn="ctr">
              <a:lnSpc>
                <a:spcPts val="3174"/>
              </a:lnSpc>
            </a:pPr>
            <a:r>
              <a:rPr lang="en-US" sz="2300" spc="225">
                <a:solidFill>
                  <a:srgbClr val="FFFFFF"/>
                </a:solidFill>
                <a:latin typeface="Barlow"/>
              </a:rPr>
              <a:t>Create a dashboard in Power BI and then answer the objective and subjective questions</a:t>
            </a:r>
          </a:p>
          <a:p>
            <a:pPr algn="ctr">
              <a:lnSpc>
                <a:spcPts val="3174"/>
              </a:lnSpc>
            </a:pPr>
            <a:endParaRPr lang="en-US" sz="2300" spc="225">
              <a:solidFill>
                <a:srgbClr val="FFFFFF"/>
              </a:solidFill>
              <a:latin typeface="Barlow"/>
            </a:endParaRPr>
          </a:p>
        </p:txBody>
      </p:sp>
      <p:sp>
        <p:nvSpPr>
          <p:cNvPr id="26" name="TextBox 26"/>
          <p:cNvSpPr txBox="1"/>
          <p:nvPr/>
        </p:nvSpPr>
        <p:spPr>
          <a:xfrm>
            <a:off x="12950761" y="6700817"/>
            <a:ext cx="2438432" cy="478917"/>
          </a:xfrm>
          <a:prstGeom prst="rect">
            <a:avLst/>
          </a:prstGeom>
        </p:spPr>
        <p:txBody>
          <a:bodyPr lIns="0" tIns="0" rIns="0" bIns="0" rtlCol="0" anchor="t">
            <a:spAutoFit/>
          </a:bodyPr>
          <a:lstStyle/>
          <a:p>
            <a:pPr algn="ctr">
              <a:lnSpc>
                <a:spcPts val="3863"/>
              </a:lnSpc>
            </a:pPr>
            <a:r>
              <a:rPr lang="en-US" sz="2799" spc="274">
                <a:solidFill>
                  <a:srgbClr val="FFFFFF"/>
                </a:solidFill>
                <a:latin typeface="Barlow Bold"/>
              </a:rPr>
              <a:t>PHASE 4</a:t>
            </a:r>
          </a:p>
        </p:txBody>
      </p:sp>
      <p:sp>
        <p:nvSpPr>
          <p:cNvPr id="27" name="TextBox 27"/>
          <p:cNvSpPr txBox="1"/>
          <p:nvPr/>
        </p:nvSpPr>
        <p:spPr>
          <a:xfrm>
            <a:off x="1028700" y="1019175"/>
            <a:ext cx="6917617" cy="1466850"/>
          </a:xfrm>
          <a:prstGeom prst="rect">
            <a:avLst/>
          </a:prstGeom>
        </p:spPr>
        <p:txBody>
          <a:bodyPr lIns="0" tIns="0" rIns="0" bIns="0" rtlCol="0" anchor="t">
            <a:spAutoFit/>
          </a:bodyPr>
          <a:lstStyle/>
          <a:p>
            <a:pPr>
              <a:lnSpc>
                <a:spcPts val="11519"/>
              </a:lnSpc>
            </a:pPr>
            <a:r>
              <a:rPr lang="en-US" sz="9600">
                <a:solidFill>
                  <a:srgbClr val="FFFFFF"/>
                </a:solidFill>
                <a:latin typeface="Barlow Condensed Semi-Bold"/>
              </a:rPr>
              <a:t>Project Journey</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009650"/>
            <a:ext cx="6384089" cy="1238250"/>
          </a:xfrm>
          <a:prstGeom prst="rect">
            <a:avLst/>
          </a:prstGeom>
        </p:spPr>
        <p:txBody>
          <a:bodyPr lIns="0" tIns="0" rIns="0" bIns="0" rtlCol="0" anchor="t">
            <a:spAutoFit/>
          </a:bodyPr>
          <a:lstStyle/>
          <a:p>
            <a:pPr>
              <a:lnSpc>
                <a:spcPts val="9600"/>
              </a:lnSpc>
            </a:pPr>
            <a:r>
              <a:rPr lang="en-US" sz="8000">
                <a:solidFill>
                  <a:srgbClr val="FFFFFF"/>
                </a:solidFill>
                <a:latin typeface="Barlow Semi-Bold"/>
              </a:rPr>
              <a:t>Conclusion:</a:t>
            </a:r>
          </a:p>
        </p:txBody>
      </p:sp>
      <p:sp>
        <p:nvSpPr>
          <p:cNvPr id="3" name="TextBox 3"/>
          <p:cNvSpPr txBox="1"/>
          <p:nvPr/>
        </p:nvSpPr>
        <p:spPr>
          <a:xfrm>
            <a:off x="1028700" y="2431130"/>
            <a:ext cx="17102246" cy="7600950"/>
          </a:xfrm>
          <a:prstGeom prst="rect">
            <a:avLst/>
          </a:prstGeom>
        </p:spPr>
        <p:txBody>
          <a:bodyPr lIns="0" tIns="0" rIns="0" bIns="0" rtlCol="0" anchor="t">
            <a:spAutoFit/>
          </a:bodyPr>
          <a:lstStyle/>
          <a:p>
            <a:pPr marL="777240" lvl="1" indent="-388620">
              <a:lnSpc>
                <a:spcPts val="4320"/>
              </a:lnSpc>
              <a:buFont typeface="Arial"/>
              <a:buChar char="•"/>
            </a:pPr>
            <a:r>
              <a:rPr lang="en-US" sz="3600">
                <a:solidFill>
                  <a:srgbClr val="FFFFFF"/>
                </a:solidFill>
                <a:latin typeface="Barlow"/>
              </a:rPr>
              <a:t>The analysis on dataset shows crime rate in different districts, community areas and wards. We can say that in past months crimes rate was decreased and average solving time also decreased, but further improvements are still needed to keep the crime rate in control in some districts, community areas and wards.</a:t>
            </a:r>
          </a:p>
          <a:p>
            <a:pPr>
              <a:lnSpc>
                <a:spcPts val="4320"/>
              </a:lnSpc>
            </a:pPr>
            <a:r>
              <a:rPr lang="en-US" sz="3600">
                <a:solidFill>
                  <a:srgbClr val="FFFFFF"/>
                </a:solidFill>
                <a:latin typeface="Barlow"/>
              </a:rPr>
              <a:t> </a:t>
            </a:r>
          </a:p>
          <a:p>
            <a:pPr marL="777240" lvl="1" indent="-388620">
              <a:lnSpc>
                <a:spcPts val="4320"/>
              </a:lnSpc>
              <a:buFont typeface="Arial"/>
              <a:buChar char="•"/>
            </a:pPr>
            <a:r>
              <a:rPr lang="en-US" sz="3600">
                <a:solidFill>
                  <a:srgbClr val="FFFFFF"/>
                </a:solidFill>
                <a:latin typeface="Barlow"/>
              </a:rPr>
              <a:t>We identified the most frequently occurring type of crimes based on their number of occurrence. We found that Theft, Battery and Criminal Damages are most dangerous crimes based on occurrence.</a:t>
            </a:r>
          </a:p>
          <a:p>
            <a:pPr>
              <a:lnSpc>
                <a:spcPts val="4320"/>
              </a:lnSpc>
            </a:pPr>
            <a:endParaRPr lang="en-US" sz="3600">
              <a:solidFill>
                <a:srgbClr val="FFFFFF"/>
              </a:solidFill>
              <a:latin typeface="Barlow"/>
            </a:endParaRPr>
          </a:p>
          <a:p>
            <a:pPr marL="777240" lvl="1" indent="-388620">
              <a:lnSpc>
                <a:spcPts val="4320"/>
              </a:lnSpc>
              <a:buFont typeface="Arial"/>
              <a:buChar char="•"/>
            </a:pPr>
            <a:r>
              <a:rPr lang="en-US" sz="3600">
                <a:solidFill>
                  <a:srgbClr val="FFFFFF"/>
                </a:solidFill>
                <a:latin typeface="Barlow"/>
              </a:rPr>
              <a:t>In this analysis we also analysed the domestic crimes happening across Chicago, it was found that around 20% of the total crimes were domestic, which is alarming.</a:t>
            </a:r>
          </a:p>
          <a:p>
            <a:pPr>
              <a:lnSpc>
                <a:spcPts val="4320"/>
              </a:lnSpc>
            </a:pPr>
            <a:endParaRPr lang="en-US" sz="3600">
              <a:solidFill>
                <a:srgbClr val="FFFFFF"/>
              </a:solidFill>
              <a:latin typeface="Barlow"/>
            </a:endParaRPr>
          </a:p>
          <a:p>
            <a:pPr marL="777240" lvl="1" indent="-388620">
              <a:lnSpc>
                <a:spcPts val="4320"/>
              </a:lnSpc>
              <a:buFont typeface="Arial"/>
              <a:buChar char="•"/>
            </a:pPr>
            <a:r>
              <a:rPr lang="en-US" sz="3600">
                <a:solidFill>
                  <a:srgbClr val="FFFFFF"/>
                </a:solidFill>
                <a:latin typeface="Barlow"/>
              </a:rPr>
              <a:t>We concluded that more arrest should me made to reduce crimes further as arrest rate was only 12.3% and for domestic crimes it is 12.64%.</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1434286" y="0"/>
            <a:ext cx="6853714" cy="10287000"/>
          </a:xfrm>
          <a:custGeom>
            <a:avLst/>
            <a:gdLst/>
            <a:ahLst/>
            <a:cxnLst/>
            <a:rect l="l" t="t" r="r" b="b"/>
            <a:pathLst>
              <a:path w="6853714" h="10287000">
                <a:moveTo>
                  <a:pt x="0" y="0"/>
                </a:moveTo>
                <a:lnTo>
                  <a:pt x="6853714" y="0"/>
                </a:lnTo>
                <a:lnTo>
                  <a:pt x="6853714" y="10287000"/>
                </a:lnTo>
                <a:lnTo>
                  <a:pt x="0" y="10287000"/>
                </a:lnTo>
                <a:lnTo>
                  <a:pt x="0" y="0"/>
                </a:lnTo>
                <a:close/>
              </a:path>
            </a:pathLst>
          </a:custGeom>
          <a:blipFill>
            <a:blip r:embed="rId2">
              <a:alphaModFix amt="53000"/>
            </a:blip>
            <a:stretch>
              <a:fillRect/>
            </a:stretch>
          </a:blipFill>
        </p:spPr>
        <p:txBody>
          <a:bodyPr/>
          <a:lstStyle/>
          <a:p>
            <a:endParaRPr lang="en-IN"/>
          </a:p>
        </p:txBody>
      </p:sp>
      <p:sp>
        <p:nvSpPr>
          <p:cNvPr id="3" name="Freeform 3"/>
          <p:cNvSpPr/>
          <p:nvPr/>
        </p:nvSpPr>
        <p:spPr>
          <a:xfrm>
            <a:off x="-4057238" y="0"/>
            <a:ext cx="22345238" cy="10287000"/>
          </a:xfrm>
          <a:custGeom>
            <a:avLst/>
            <a:gdLst/>
            <a:ahLst/>
            <a:cxnLst/>
            <a:rect l="l" t="t" r="r" b="b"/>
            <a:pathLst>
              <a:path w="22345238" h="10287000">
                <a:moveTo>
                  <a:pt x="0" y="0"/>
                </a:moveTo>
                <a:lnTo>
                  <a:pt x="22345238" y="0"/>
                </a:lnTo>
                <a:lnTo>
                  <a:pt x="22345238" y="10287000"/>
                </a:lnTo>
                <a:lnTo>
                  <a:pt x="0" y="10287000"/>
                </a:lnTo>
                <a:lnTo>
                  <a:pt x="0" y="0"/>
                </a:lnTo>
                <a:close/>
              </a:path>
            </a:pathLst>
          </a:custGeom>
          <a:blipFill>
            <a:blip r:embed="rId3">
              <a:alphaModFix amt="42000"/>
            </a:blip>
            <a:stretch>
              <a:fillRect l="-4551" t="-7815" b="-21168"/>
            </a:stretch>
          </a:blipFill>
        </p:spPr>
        <p:txBody>
          <a:bodyPr/>
          <a:lstStyle/>
          <a:p>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180422"/>
            <a:ext cx="16681287" cy="8587050"/>
            <a:chOff x="0" y="0"/>
            <a:chExt cx="22241716" cy="11449400"/>
          </a:xfrm>
        </p:grpSpPr>
        <p:sp>
          <p:nvSpPr>
            <p:cNvPr id="3" name="TextBox 3"/>
            <p:cNvSpPr txBox="1"/>
            <p:nvPr/>
          </p:nvSpPr>
          <p:spPr>
            <a:xfrm>
              <a:off x="0" y="0"/>
              <a:ext cx="22241716" cy="2108200"/>
            </a:xfrm>
            <a:prstGeom prst="rect">
              <a:avLst/>
            </a:prstGeom>
          </p:spPr>
          <p:txBody>
            <a:bodyPr lIns="0" tIns="0" rIns="0" bIns="0" rtlCol="0" anchor="t">
              <a:spAutoFit/>
            </a:bodyPr>
            <a:lstStyle/>
            <a:p>
              <a:pPr>
                <a:lnSpc>
                  <a:spcPts val="12480"/>
                </a:lnSpc>
              </a:pPr>
              <a:r>
                <a:rPr lang="en-US" sz="10400">
                  <a:solidFill>
                    <a:srgbClr val="FFFFFF"/>
                  </a:solidFill>
                  <a:latin typeface="Barlow Condensed Semi-Bold"/>
                </a:rPr>
                <a:t>PHASE 1</a:t>
              </a:r>
            </a:p>
          </p:txBody>
        </p:sp>
        <p:sp>
          <p:nvSpPr>
            <p:cNvPr id="4" name="TextBox 4"/>
            <p:cNvSpPr txBox="1"/>
            <p:nvPr/>
          </p:nvSpPr>
          <p:spPr>
            <a:xfrm>
              <a:off x="0" y="3028030"/>
              <a:ext cx="17985282" cy="8421370"/>
            </a:xfrm>
            <a:prstGeom prst="rect">
              <a:avLst/>
            </a:prstGeom>
          </p:spPr>
          <p:txBody>
            <a:bodyPr lIns="0" tIns="0" rIns="0" bIns="0" rtlCol="0" anchor="t">
              <a:spAutoFit/>
            </a:bodyPr>
            <a:lstStyle/>
            <a:p>
              <a:pPr algn="just">
                <a:lnSpc>
                  <a:spcPts val="8400"/>
                </a:lnSpc>
              </a:pPr>
              <a:r>
                <a:rPr lang="en-US" sz="5600">
                  <a:solidFill>
                    <a:srgbClr val="FFFFFF"/>
                  </a:solidFill>
                  <a:latin typeface="Barlow Light"/>
                </a:rPr>
                <a:t>We will understand our problem statement and data description and will formulate the further strategy to approach the problem. Data description includes the description of each column in dataset and it’s significance.</a:t>
              </a:r>
            </a:p>
            <a:p>
              <a:pPr algn="just">
                <a:lnSpc>
                  <a:spcPts val="8400"/>
                </a:lnSpc>
              </a:pPr>
              <a:endParaRPr lang="en-US" sz="5600">
                <a:solidFill>
                  <a:srgbClr val="FFFFFF"/>
                </a:solidFill>
                <a:latin typeface="Barlow Light"/>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2186423" y="0"/>
            <a:ext cx="6101577" cy="10287000"/>
          </a:xfrm>
          <a:custGeom>
            <a:avLst/>
            <a:gdLst/>
            <a:ahLst/>
            <a:cxnLst/>
            <a:rect l="l" t="t" r="r" b="b"/>
            <a:pathLst>
              <a:path w="6101577" h="10287000">
                <a:moveTo>
                  <a:pt x="0" y="0"/>
                </a:moveTo>
                <a:lnTo>
                  <a:pt x="6101577" y="0"/>
                </a:lnTo>
                <a:lnTo>
                  <a:pt x="6101577" y="10287000"/>
                </a:lnTo>
                <a:lnTo>
                  <a:pt x="0" y="10287000"/>
                </a:lnTo>
                <a:lnTo>
                  <a:pt x="0" y="0"/>
                </a:lnTo>
                <a:close/>
              </a:path>
            </a:pathLst>
          </a:custGeom>
          <a:blipFill>
            <a:blip r:embed="rId2"/>
            <a:stretch>
              <a:fillRect l="-119293" r="-45830"/>
            </a:stretch>
          </a:blipFill>
        </p:spPr>
        <p:txBody>
          <a:bodyPr/>
          <a:lstStyle/>
          <a:p>
            <a:endParaRPr lang="en-IN"/>
          </a:p>
        </p:txBody>
      </p:sp>
      <p:grpSp>
        <p:nvGrpSpPr>
          <p:cNvPr id="3" name="Group 3"/>
          <p:cNvGrpSpPr/>
          <p:nvPr/>
        </p:nvGrpSpPr>
        <p:grpSpPr>
          <a:xfrm>
            <a:off x="1028700" y="1028700"/>
            <a:ext cx="10615237" cy="7404735"/>
            <a:chOff x="0" y="0"/>
            <a:chExt cx="14153649" cy="9872980"/>
          </a:xfrm>
        </p:grpSpPr>
        <p:sp>
          <p:nvSpPr>
            <p:cNvPr id="4" name="TextBox 4"/>
            <p:cNvSpPr txBox="1"/>
            <p:nvPr/>
          </p:nvSpPr>
          <p:spPr>
            <a:xfrm>
              <a:off x="0" y="-9525"/>
              <a:ext cx="14153649" cy="1952625"/>
            </a:xfrm>
            <a:prstGeom prst="rect">
              <a:avLst/>
            </a:prstGeom>
          </p:spPr>
          <p:txBody>
            <a:bodyPr lIns="0" tIns="0" rIns="0" bIns="0" rtlCol="0" anchor="t">
              <a:spAutoFit/>
            </a:bodyPr>
            <a:lstStyle/>
            <a:p>
              <a:pPr>
                <a:lnSpc>
                  <a:spcPts val="11519"/>
                </a:lnSpc>
              </a:pPr>
              <a:r>
                <a:rPr lang="en-US" sz="9600">
                  <a:solidFill>
                    <a:srgbClr val="FFFFFF"/>
                  </a:solidFill>
                  <a:latin typeface="Barlow Condensed Semi-Bold"/>
                </a:rPr>
                <a:t>Problem Statement</a:t>
              </a:r>
            </a:p>
          </p:txBody>
        </p:sp>
        <p:sp>
          <p:nvSpPr>
            <p:cNvPr id="5" name="TextBox 5"/>
            <p:cNvSpPr txBox="1"/>
            <p:nvPr/>
          </p:nvSpPr>
          <p:spPr>
            <a:xfrm>
              <a:off x="0" y="2818765"/>
              <a:ext cx="14153649" cy="7054215"/>
            </a:xfrm>
            <a:prstGeom prst="rect">
              <a:avLst/>
            </a:prstGeom>
          </p:spPr>
          <p:txBody>
            <a:bodyPr lIns="0" tIns="0" rIns="0" bIns="0" rtlCol="0" anchor="t">
              <a:spAutoFit/>
            </a:bodyPr>
            <a:lstStyle/>
            <a:p>
              <a:pPr algn="just">
                <a:lnSpc>
                  <a:spcPts val="5400"/>
                </a:lnSpc>
              </a:pPr>
              <a:r>
                <a:rPr lang="en-US" sz="3600">
                  <a:solidFill>
                    <a:srgbClr val="FFFFFF"/>
                  </a:solidFill>
                  <a:latin typeface="Barlow Light"/>
                </a:rPr>
                <a:t>The government is seeking the following objectives from analysis:</a:t>
              </a:r>
            </a:p>
            <a:p>
              <a:pPr marL="777240" lvl="1" indent="-388620" algn="just">
                <a:lnSpc>
                  <a:spcPts val="5400"/>
                </a:lnSpc>
                <a:buFont typeface="Arial"/>
                <a:buChar char="•"/>
              </a:pPr>
              <a:r>
                <a:rPr lang="en-US" sz="3600">
                  <a:solidFill>
                    <a:srgbClr val="FFFFFF"/>
                  </a:solidFill>
                  <a:latin typeface="Barlow Light"/>
                </a:rPr>
                <a:t>If the case-solving time improved</a:t>
              </a:r>
            </a:p>
            <a:p>
              <a:pPr marL="777240" lvl="1" indent="-388620" algn="just">
                <a:lnSpc>
                  <a:spcPts val="5400"/>
                </a:lnSpc>
                <a:buFont typeface="Arial"/>
                <a:buChar char="•"/>
              </a:pPr>
              <a:r>
                <a:rPr lang="en-US" sz="3600">
                  <a:solidFill>
                    <a:srgbClr val="FFFFFF"/>
                  </a:solidFill>
                  <a:latin typeface="Barlow Light"/>
                </a:rPr>
                <a:t>What are the localities where the crime rate was higher</a:t>
              </a:r>
            </a:p>
            <a:p>
              <a:pPr marL="777240" lvl="1" indent="-388620" algn="just">
                <a:lnSpc>
                  <a:spcPts val="5400"/>
                </a:lnSpc>
                <a:buFont typeface="Arial"/>
                <a:buChar char="•"/>
              </a:pPr>
              <a:r>
                <a:rPr lang="en-US" sz="3600">
                  <a:solidFill>
                    <a:srgbClr val="FFFFFF"/>
                  </a:solidFill>
                  <a:latin typeface="Barlow Light"/>
                </a:rPr>
                <a:t>What can be the measures that can be taken to improve the crimes further</a:t>
              </a:r>
            </a:p>
            <a:p>
              <a:pPr algn="just">
                <a:lnSpc>
                  <a:spcPts val="4200"/>
                </a:lnSpc>
              </a:pPr>
              <a:endParaRPr lang="en-US" sz="3600">
                <a:solidFill>
                  <a:srgbClr val="FFFFFF"/>
                </a:solidFill>
                <a:latin typeface="Barlow Light"/>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194634" y="3563530"/>
            <a:ext cx="17898732" cy="6470560"/>
          </a:xfrm>
          <a:custGeom>
            <a:avLst/>
            <a:gdLst/>
            <a:ahLst/>
            <a:cxnLst/>
            <a:rect l="l" t="t" r="r" b="b"/>
            <a:pathLst>
              <a:path w="17898732" h="6470560">
                <a:moveTo>
                  <a:pt x="0" y="0"/>
                </a:moveTo>
                <a:lnTo>
                  <a:pt x="17898732" y="0"/>
                </a:lnTo>
                <a:lnTo>
                  <a:pt x="17898732" y="6470560"/>
                </a:lnTo>
                <a:lnTo>
                  <a:pt x="0" y="6470560"/>
                </a:lnTo>
                <a:lnTo>
                  <a:pt x="0" y="0"/>
                </a:lnTo>
                <a:close/>
              </a:path>
            </a:pathLst>
          </a:custGeom>
          <a:blipFill>
            <a:blip r:embed="rId2"/>
            <a:stretch>
              <a:fillRect l="-383" t="-1988" r="-383"/>
            </a:stretch>
          </a:blipFill>
        </p:spPr>
        <p:txBody>
          <a:bodyPr/>
          <a:lstStyle/>
          <a:p>
            <a:endParaRPr lang="en-IN"/>
          </a:p>
        </p:txBody>
      </p:sp>
      <p:sp>
        <p:nvSpPr>
          <p:cNvPr id="3" name="TextBox 3"/>
          <p:cNvSpPr txBox="1"/>
          <p:nvPr/>
        </p:nvSpPr>
        <p:spPr>
          <a:xfrm>
            <a:off x="6285547" y="857250"/>
            <a:ext cx="6211253" cy="1476686"/>
          </a:xfrm>
          <a:prstGeom prst="rect">
            <a:avLst/>
          </a:prstGeom>
        </p:spPr>
        <p:txBody>
          <a:bodyPr wrap="square" lIns="0" tIns="0" rIns="0" bIns="0" rtlCol="0" anchor="t">
            <a:spAutoFit/>
          </a:bodyPr>
          <a:lstStyle/>
          <a:p>
            <a:pPr algn="ctr">
              <a:lnSpc>
                <a:spcPts val="12880"/>
              </a:lnSpc>
            </a:pPr>
            <a:r>
              <a:rPr lang="en-US" sz="9200" dirty="0">
                <a:solidFill>
                  <a:srgbClr val="FFFFFF"/>
                </a:solidFill>
                <a:latin typeface="Barlow Bold"/>
              </a:rPr>
              <a:t>RAW DATA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TextBox 2"/>
          <p:cNvSpPr txBox="1"/>
          <p:nvPr/>
        </p:nvSpPr>
        <p:spPr>
          <a:xfrm>
            <a:off x="1028700" y="1019175"/>
            <a:ext cx="15597945" cy="1466850"/>
          </a:xfrm>
          <a:prstGeom prst="rect">
            <a:avLst/>
          </a:prstGeom>
        </p:spPr>
        <p:txBody>
          <a:bodyPr lIns="0" tIns="0" rIns="0" bIns="0" rtlCol="0" anchor="t">
            <a:spAutoFit/>
          </a:bodyPr>
          <a:lstStyle/>
          <a:p>
            <a:pPr>
              <a:lnSpc>
                <a:spcPts val="11519"/>
              </a:lnSpc>
            </a:pPr>
            <a:r>
              <a:rPr lang="en-US" sz="9600">
                <a:solidFill>
                  <a:srgbClr val="FFFFFF"/>
                </a:solidFill>
                <a:latin typeface="Barlow Semi-Bold"/>
              </a:rPr>
              <a:t>Data Description</a:t>
            </a:r>
          </a:p>
        </p:txBody>
      </p:sp>
      <p:sp>
        <p:nvSpPr>
          <p:cNvPr id="3" name="TextBox 3"/>
          <p:cNvSpPr txBox="1"/>
          <p:nvPr/>
        </p:nvSpPr>
        <p:spPr>
          <a:xfrm>
            <a:off x="1028700" y="2787272"/>
            <a:ext cx="16953038" cy="7054215"/>
          </a:xfrm>
          <a:prstGeom prst="rect">
            <a:avLst/>
          </a:prstGeom>
        </p:spPr>
        <p:txBody>
          <a:bodyPr lIns="0" tIns="0" rIns="0" bIns="0" rtlCol="0" anchor="t">
            <a:spAutoFit/>
          </a:bodyPr>
          <a:lstStyle/>
          <a:p>
            <a:pPr marL="755651" lvl="1" indent="-377825">
              <a:lnSpc>
                <a:spcPts val="4305"/>
              </a:lnSpc>
              <a:buFont typeface="Arial"/>
              <a:buChar char="•"/>
            </a:pPr>
            <a:r>
              <a:rPr lang="en-US" sz="3500">
                <a:solidFill>
                  <a:srgbClr val="FFFFFF"/>
                </a:solidFill>
                <a:latin typeface="Barlow Semi-Bold"/>
              </a:rPr>
              <a:t>ID: </a:t>
            </a:r>
            <a:r>
              <a:rPr lang="en-US" sz="3500">
                <a:solidFill>
                  <a:srgbClr val="FFFFFF"/>
                </a:solidFill>
                <a:latin typeface="Barlow"/>
              </a:rPr>
              <a:t>A unique numerical identifier for each incident record.</a:t>
            </a:r>
          </a:p>
          <a:p>
            <a:pPr marL="755651" lvl="1" indent="-377825">
              <a:lnSpc>
                <a:spcPts val="4305"/>
              </a:lnSpc>
              <a:buFont typeface="Arial"/>
              <a:buChar char="•"/>
            </a:pPr>
            <a:r>
              <a:rPr lang="en-US" sz="3500">
                <a:solidFill>
                  <a:srgbClr val="FFFFFF"/>
                </a:solidFill>
                <a:latin typeface="Barlow Semi-Bold"/>
              </a:rPr>
              <a:t>Case Number: </a:t>
            </a:r>
            <a:r>
              <a:rPr lang="en-US" sz="3500">
                <a:solidFill>
                  <a:srgbClr val="FFFFFF"/>
                </a:solidFill>
                <a:latin typeface="Barlow"/>
              </a:rPr>
              <a:t>A unique alphanumeric identifier assigned to the incident.</a:t>
            </a:r>
          </a:p>
          <a:p>
            <a:pPr marL="755651" lvl="1" indent="-377825">
              <a:lnSpc>
                <a:spcPts val="4305"/>
              </a:lnSpc>
              <a:buFont typeface="Arial"/>
              <a:buChar char="•"/>
            </a:pPr>
            <a:r>
              <a:rPr lang="en-US" sz="3500">
                <a:solidFill>
                  <a:srgbClr val="FFFFFF"/>
                </a:solidFill>
                <a:latin typeface="Barlow Semi-Bold"/>
              </a:rPr>
              <a:t>Date: </a:t>
            </a:r>
            <a:r>
              <a:rPr lang="en-US" sz="3500">
                <a:solidFill>
                  <a:srgbClr val="FFFFFF"/>
                </a:solidFill>
                <a:latin typeface="Barlow"/>
              </a:rPr>
              <a:t>The date and time when the incident occurred.</a:t>
            </a:r>
          </a:p>
          <a:p>
            <a:pPr marL="755651" lvl="1" indent="-377825">
              <a:lnSpc>
                <a:spcPts val="4305"/>
              </a:lnSpc>
              <a:buFont typeface="Arial"/>
              <a:buChar char="•"/>
            </a:pPr>
            <a:r>
              <a:rPr lang="en-US" sz="3500">
                <a:solidFill>
                  <a:srgbClr val="FFFFFF"/>
                </a:solidFill>
                <a:latin typeface="Barlow Semi-Bold"/>
              </a:rPr>
              <a:t>Block: </a:t>
            </a:r>
            <a:r>
              <a:rPr lang="en-US" sz="3500">
                <a:solidFill>
                  <a:srgbClr val="FFFFFF"/>
                </a:solidFill>
                <a:latin typeface="Barlow"/>
              </a:rPr>
              <a:t>The block address where the incident took place, with street numbers partially obfuscated.</a:t>
            </a:r>
          </a:p>
          <a:p>
            <a:pPr marL="755651" lvl="1" indent="-377825">
              <a:lnSpc>
                <a:spcPts val="4305"/>
              </a:lnSpc>
              <a:buFont typeface="Arial"/>
              <a:buChar char="•"/>
            </a:pPr>
            <a:r>
              <a:rPr lang="en-US" sz="3500">
                <a:solidFill>
                  <a:srgbClr val="FFFFFF"/>
                </a:solidFill>
                <a:latin typeface="Barlow Semi-Bold"/>
              </a:rPr>
              <a:t>IUCR: </a:t>
            </a:r>
            <a:r>
              <a:rPr lang="en-US" sz="3500">
                <a:solidFill>
                  <a:srgbClr val="FFFFFF"/>
                </a:solidFill>
                <a:latin typeface="Barlow"/>
              </a:rPr>
              <a:t>The Illinois Uniform Crime Reporting code that corresponds to the nature of the incident.</a:t>
            </a:r>
          </a:p>
          <a:p>
            <a:pPr marL="755651" lvl="1" indent="-377825">
              <a:lnSpc>
                <a:spcPts val="4305"/>
              </a:lnSpc>
              <a:buFont typeface="Arial"/>
              <a:buChar char="•"/>
            </a:pPr>
            <a:r>
              <a:rPr lang="en-US" sz="3500">
                <a:solidFill>
                  <a:srgbClr val="FFFFFF"/>
                </a:solidFill>
                <a:latin typeface="Barlow Semi-Bold"/>
              </a:rPr>
              <a:t>Type: </a:t>
            </a:r>
            <a:r>
              <a:rPr lang="en-US" sz="3500">
                <a:solidFill>
                  <a:srgbClr val="FFFFFF"/>
                </a:solidFill>
                <a:latin typeface="Barlow"/>
              </a:rPr>
              <a:t>The general category of the crime reported.</a:t>
            </a:r>
          </a:p>
          <a:p>
            <a:pPr marL="755651" lvl="1" indent="-377825">
              <a:lnSpc>
                <a:spcPts val="4305"/>
              </a:lnSpc>
              <a:buFont typeface="Arial"/>
              <a:buChar char="•"/>
            </a:pPr>
            <a:r>
              <a:rPr lang="en-US" sz="3500">
                <a:solidFill>
                  <a:srgbClr val="FFFFFF"/>
                </a:solidFill>
                <a:latin typeface="Barlow Semi-Bold"/>
              </a:rPr>
              <a:t>Description: </a:t>
            </a:r>
            <a:r>
              <a:rPr lang="en-US" sz="3500">
                <a:solidFill>
                  <a:srgbClr val="FFFFFF"/>
                </a:solidFill>
                <a:latin typeface="Barlow"/>
              </a:rPr>
              <a:t>A more detailed description of the nature of the crime.</a:t>
            </a:r>
          </a:p>
          <a:p>
            <a:pPr marL="755651" lvl="1" indent="-377825">
              <a:lnSpc>
                <a:spcPts val="4305"/>
              </a:lnSpc>
              <a:buFont typeface="Arial"/>
              <a:buChar char="•"/>
            </a:pPr>
            <a:r>
              <a:rPr lang="en-US" sz="3500">
                <a:solidFill>
                  <a:srgbClr val="FFFFFF"/>
                </a:solidFill>
                <a:latin typeface="Barlow Semi-Bold"/>
              </a:rPr>
              <a:t>Location Description: </a:t>
            </a:r>
            <a:r>
              <a:rPr lang="en-US" sz="3500">
                <a:solidFill>
                  <a:srgbClr val="FFFFFF"/>
                </a:solidFill>
                <a:latin typeface="Barlow"/>
              </a:rPr>
              <a:t>The type of location where the incident occurred.</a:t>
            </a:r>
          </a:p>
          <a:p>
            <a:pPr marL="755651" lvl="1" indent="-377825">
              <a:lnSpc>
                <a:spcPts val="4305"/>
              </a:lnSpc>
              <a:buFont typeface="Arial"/>
              <a:buChar char="•"/>
            </a:pPr>
            <a:r>
              <a:rPr lang="en-US" sz="3500">
                <a:solidFill>
                  <a:srgbClr val="FFFFFF"/>
                </a:solidFill>
                <a:latin typeface="Barlow Semi-Bold"/>
              </a:rPr>
              <a:t>Arrest: </a:t>
            </a:r>
            <a:r>
              <a:rPr lang="en-US" sz="3500">
                <a:solidFill>
                  <a:srgbClr val="FFFFFF"/>
                </a:solidFill>
                <a:latin typeface="Barlow"/>
              </a:rPr>
              <a:t>Indicates whether an arrest was made (TRUE or FALSE).</a:t>
            </a:r>
          </a:p>
          <a:p>
            <a:pPr marL="755651" lvl="1" indent="-377825">
              <a:lnSpc>
                <a:spcPts val="4305"/>
              </a:lnSpc>
              <a:buFont typeface="Arial"/>
              <a:buChar char="•"/>
            </a:pPr>
            <a:r>
              <a:rPr lang="en-US" sz="3500">
                <a:solidFill>
                  <a:srgbClr val="FFFFFF"/>
                </a:solidFill>
                <a:latin typeface="Barlow Semi-Bold"/>
              </a:rPr>
              <a:t>Domestic: </a:t>
            </a:r>
            <a:r>
              <a:rPr lang="en-US" sz="3500">
                <a:solidFill>
                  <a:srgbClr val="FFFFFF"/>
                </a:solidFill>
                <a:latin typeface="Barlow"/>
              </a:rPr>
              <a:t>Indicates whether the incident was domestic-related (TRUE or FALSE).</a:t>
            </a:r>
          </a:p>
          <a:p>
            <a:pPr marL="755651" lvl="1" indent="-377825">
              <a:lnSpc>
                <a:spcPts val="4305"/>
              </a:lnSpc>
              <a:buFont typeface="Arial"/>
              <a:buChar char="•"/>
            </a:pPr>
            <a:r>
              <a:rPr lang="en-US" sz="3500">
                <a:solidFill>
                  <a:srgbClr val="FFFFFF"/>
                </a:solidFill>
                <a:latin typeface="Barlow Semi-Bold"/>
              </a:rPr>
              <a:t>Beat: </a:t>
            </a:r>
            <a:r>
              <a:rPr lang="en-US" sz="3500">
                <a:solidFill>
                  <a:srgbClr val="FFFFFF"/>
                </a:solidFill>
                <a:latin typeface="Barlow"/>
              </a:rPr>
              <a:t>Represents the patrol area's code where the incident was reported.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3672</Words>
  <Application>Microsoft Office PowerPoint</Application>
  <PresentationFormat>Custom</PresentationFormat>
  <Paragraphs>201</Paragraphs>
  <Slides>51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51</vt:i4>
      </vt:variant>
    </vt:vector>
  </HeadingPairs>
  <TitlesOfParts>
    <vt:vector size="59" baseType="lpstr">
      <vt:lpstr>Barlow</vt:lpstr>
      <vt:lpstr>Barlow Bold</vt:lpstr>
      <vt:lpstr>Calibri</vt:lpstr>
      <vt:lpstr>Barlow Semi-Bold</vt:lpstr>
      <vt:lpstr>Barlow Condensed Semi-Bold</vt:lpstr>
      <vt:lpstr>Arial</vt:lpstr>
      <vt:lpstr>Barlow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Crime Data Analysis</dc:title>
  <cp:lastModifiedBy>FNU LNU</cp:lastModifiedBy>
  <cp:revision>2</cp:revision>
  <dcterms:created xsi:type="dcterms:W3CDTF">2006-08-16T00:00:00Z</dcterms:created>
  <dcterms:modified xsi:type="dcterms:W3CDTF">2024-03-04T12:10:18Z</dcterms:modified>
  <dc:identifier>DAF-cbwA2tA</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2024-03-04T12:10:12Z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837c504e-0303-4997-b204-98475bebe10c</vt:lpwstr>
  </property>
  <property fmtid="{D5CDD505-2E9C-101B-9397-08002B2CF9AE}" pid="7" name="MSIP_Label_defa4170-0d19-0005-0004-bc88714345d2_ActionId">
    <vt:lpwstr>9ec4c2e8-861b-49e3-951d-a6dd5032430b</vt:lpwstr>
  </property>
  <property fmtid="{D5CDD505-2E9C-101B-9397-08002B2CF9AE}" pid="8" name="MSIP_Label_defa4170-0d19-0005-0004-bc88714345d2_ContentBits">
    <vt:lpwstr>0</vt:lpwstr>
  </property>
</Properties>
</file>

<file path=docProps/thumbnail.jpeg>
</file>